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1495" r:id="rId2"/>
    <p:sldId id="1496" r:id="rId3"/>
    <p:sldId id="1560" r:id="rId4"/>
    <p:sldId id="1558" r:id="rId5"/>
    <p:sldId id="1561" r:id="rId6"/>
    <p:sldId id="257" r:id="rId7"/>
    <p:sldId id="1562" r:id="rId8"/>
    <p:sldId id="1563" r:id="rId9"/>
    <p:sldId id="1564" r:id="rId10"/>
    <p:sldId id="1565" r:id="rId11"/>
    <p:sldId id="1557" r:id="rId12"/>
    <p:sldId id="1559" r:id="rId13"/>
    <p:sldId id="1556" r:id="rId14"/>
    <p:sldId id="400" r:id="rId15"/>
    <p:sldId id="1566" r:id="rId16"/>
    <p:sldId id="1567" r:id="rId17"/>
    <p:sldId id="1568" r:id="rId18"/>
    <p:sldId id="1569" r:id="rId19"/>
    <p:sldId id="1570" r:id="rId20"/>
    <p:sldId id="1573" r:id="rId21"/>
    <p:sldId id="1572" r:id="rId22"/>
    <p:sldId id="1575" r:id="rId23"/>
    <p:sldId id="1574" r:id="rId24"/>
    <p:sldId id="1571" r:id="rId25"/>
    <p:sldId id="258" r:id="rId26"/>
    <p:sldId id="1494" r:id="rId27"/>
    <p:sldId id="1507" r:id="rId28"/>
    <p:sldId id="1508" r:id="rId29"/>
    <p:sldId id="1489" r:id="rId30"/>
    <p:sldId id="1488" r:id="rId31"/>
    <p:sldId id="466" r:id="rId32"/>
    <p:sldId id="271" r:id="rId33"/>
    <p:sldId id="1504" r:id="rId34"/>
    <p:sldId id="1555" r:id="rId35"/>
    <p:sldId id="1554"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Consolas" panose="020B0609020204030204" pitchFamily="49" charset="0"/>
      <p:regular r:id="rId44"/>
      <p:bold r:id="rId45"/>
      <p:italic r:id="rId46"/>
      <p:boldItalic r:id="rId47"/>
    </p:embeddedFont>
    <p:embeddedFont>
      <p:font typeface="Script MT Bold" panose="03040602040607080904" pitchFamily="66" charset="0"/>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huIDWYYxJSTGzJg84BRdaRZaQBq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2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415" autoAdjust="0"/>
    <p:restoredTop sz="94296" autoAdjust="0"/>
  </p:normalViewPr>
  <p:slideViewPr>
    <p:cSldViewPr snapToGrid="0">
      <p:cViewPr>
        <p:scale>
          <a:sx n="100" d="100"/>
          <a:sy n="100" d="100"/>
        </p:scale>
        <p:origin x="120" y="96"/>
      </p:cViewPr>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8" Type="http://customschemas.google.com/relationships/presentationmetadata" Target="metadata"/><Relationship Id="rId5" Type="http://schemas.openxmlformats.org/officeDocument/2006/relationships/slide" Target="slides/slide4.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Builds and Deployments Per Week</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0"/>
    </c:view3D>
    <c:floor>
      <c:thickness val="0"/>
      <c:spPr>
        <a:noFill/>
        <a:ln w="9525" cap="flat" cmpd="sng" algn="ctr">
          <a:solidFill>
            <a:schemeClr val="tx1">
              <a:lumMod val="15000"/>
              <a:lumOff val="85000"/>
            </a:schemeClr>
          </a:solidFill>
          <a:round/>
        </a:ln>
        <a:effectLst/>
        <a:sp3d contourW="9525">
          <a:contourClr>
            <a:schemeClr val="tx1">
              <a:lumMod val="15000"/>
              <a:lumOff val="85000"/>
            </a:schemeClr>
          </a:contourClr>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5084481173389575E-2"/>
          <c:y val="2.1242150995139056E-2"/>
          <c:w val="0.89438314581526779"/>
          <c:h val="0.92715707866953856"/>
        </c:manualLayout>
      </c:layout>
      <c:area3DChart>
        <c:grouping val="standard"/>
        <c:varyColors val="0"/>
        <c:ser>
          <c:idx val="0"/>
          <c:order val="0"/>
          <c:tx>
            <c:strRef>
              <c:f>Sheet1!$B$1</c:f>
              <c:strCache>
                <c:ptCount val="1"/>
                <c:pt idx="0">
                  <c:v>Deploy</c:v>
                </c:pt>
              </c:strCache>
            </c:strRef>
          </c:tx>
          <c:spPr>
            <a:solidFill>
              <a:srgbClr val="00B050"/>
            </a:solidFill>
            <a:ln>
              <a:noFill/>
            </a:ln>
            <a:effectLst/>
            <a:sp3d/>
          </c:spPr>
          <c:cat>
            <c:numRef>
              <c:f>Sheet1!$A$2:$A$13</c:f>
              <c:numCache>
                <c:formatCode>0</c:formatCode>
                <c:ptCount val="12"/>
                <c:pt idx="0">
                  <c:v>1</c:v>
                </c:pt>
                <c:pt idx="1">
                  <c:v>2</c:v>
                </c:pt>
                <c:pt idx="2">
                  <c:v>3</c:v>
                </c:pt>
                <c:pt idx="3">
                  <c:v>4</c:v>
                </c:pt>
                <c:pt idx="4">
                  <c:v>5</c:v>
                </c:pt>
                <c:pt idx="5">
                  <c:v>6</c:v>
                </c:pt>
                <c:pt idx="6">
                  <c:v>8</c:v>
                </c:pt>
                <c:pt idx="7">
                  <c:v>9</c:v>
                </c:pt>
                <c:pt idx="8">
                  <c:v>9</c:v>
                </c:pt>
                <c:pt idx="9">
                  <c:v>10</c:v>
                </c:pt>
                <c:pt idx="10">
                  <c:v>11</c:v>
                </c:pt>
                <c:pt idx="11">
                  <c:v>12</c:v>
                </c:pt>
              </c:numCache>
            </c:numRef>
          </c:cat>
          <c:val>
            <c:numRef>
              <c:f>Sheet1!$B$2:$B$13</c:f>
              <c:numCache>
                <c:formatCode>General</c:formatCode>
                <c:ptCount val="12"/>
                <c:pt idx="0">
                  <c:v>9</c:v>
                </c:pt>
                <c:pt idx="1">
                  <c:v>18</c:v>
                </c:pt>
                <c:pt idx="2">
                  <c:v>27</c:v>
                </c:pt>
                <c:pt idx="3">
                  <c:v>36</c:v>
                </c:pt>
                <c:pt idx="4">
                  <c:v>45</c:v>
                </c:pt>
                <c:pt idx="5">
                  <c:v>54</c:v>
                </c:pt>
                <c:pt idx="6">
                  <c:v>63</c:v>
                </c:pt>
                <c:pt idx="7">
                  <c:v>72</c:v>
                </c:pt>
                <c:pt idx="8">
                  <c:v>81</c:v>
                </c:pt>
                <c:pt idx="9">
                  <c:v>90</c:v>
                </c:pt>
                <c:pt idx="10">
                  <c:v>99</c:v>
                </c:pt>
                <c:pt idx="11">
                  <c:v>108</c:v>
                </c:pt>
              </c:numCache>
            </c:numRef>
          </c:val>
          <c:extLst>
            <c:ext xmlns:c16="http://schemas.microsoft.com/office/drawing/2014/chart" uri="{C3380CC4-5D6E-409C-BE32-E72D297353CC}">
              <c16:uniqueId val="{00000000-8825-4998-81F3-D6B59EF057C1}"/>
            </c:ext>
          </c:extLst>
        </c:ser>
        <c:ser>
          <c:idx val="1"/>
          <c:order val="1"/>
          <c:tx>
            <c:strRef>
              <c:f>Sheet1!$C$1</c:f>
              <c:strCache>
                <c:ptCount val="1"/>
                <c:pt idx="0">
                  <c:v>Passed</c:v>
                </c:pt>
              </c:strCache>
            </c:strRef>
          </c:tx>
          <c:spPr>
            <a:solidFill>
              <a:schemeClr val="accent2"/>
            </a:solidFill>
            <a:ln>
              <a:noFill/>
            </a:ln>
            <a:effectLst/>
            <a:sp3d/>
          </c:spPr>
          <c:cat>
            <c:numRef>
              <c:f>Sheet1!$A$2:$A$13</c:f>
              <c:numCache>
                <c:formatCode>0</c:formatCode>
                <c:ptCount val="12"/>
                <c:pt idx="0">
                  <c:v>1</c:v>
                </c:pt>
                <c:pt idx="1">
                  <c:v>2</c:v>
                </c:pt>
                <c:pt idx="2">
                  <c:v>3</c:v>
                </c:pt>
                <c:pt idx="3">
                  <c:v>4</c:v>
                </c:pt>
                <c:pt idx="4">
                  <c:v>5</c:v>
                </c:pt>
                <c:pt idx="5">
                  <c:v>6</c:v>
                </c:pt>
                <c:pt idx="6">
                  <c:v>8</c:v>
                </c:pt>
                <c:pt idx="7">
                  <c:v>9</c:v>
                </c:pt>
                <c:pt idx="8">
                  <c:v>9</c:v>
                </c:pt>
                <c:pt idx="9">
                  <c:v>10</c:v>
                </c:pt>
                <c:pt idx="10">
                  <c:v>11</c:v>
                </c:pt>
                <c:pt idx="11">
                  <c:v>12</c:v>
                </c:pt>
              </c:numCache>
            </c:numRef>
          </c:cat>
          <c:val>
            <c:numRef>
              <c:f>Sheet1!$C$2:$C$13</c:f>
              <c:numCache>
                <c:formatCode>General</c:formatCode>
                <c:ptCount val="12"/>
                <c:pt idx="0">
                  <c:v>40.5</c:v>
                </c:pt>
                <c:pt idx="1">
                  <c:v>81</c:v>
                </c:pt>
                <c:pt idx="2">
                  <c:v>121.5</c:v>
                </c:pt>
                <c:pt idx="3">
                  <c:v>162</c:v>
                </c:pt>
                <c:pt idx="4">
                  <c:v>202.5</c:v>
                </c:pt>
                <c:pt idx="5">
                  <c:v>243</c:v>
                </c:pt>
                <c:pt idx="6">
                  <c:v>283.5</c:v>
                </c:pt>
                <c:pt idx="7">
                  <c:v>324</c:v>
                </c:pt>
                <c:pt idx="8">
                  <c:v>364.5</c:v>
                </c:pt>
                <c:pt idx="9">
                  <c:v>405</c:v>
                </c:pt>
                <c:pt idx="10">
                  <c:v>445.5</c:v>
                </c:pt>
                <c:pt idx="11">
                  <c:v>486</c:v>
                </c:pt>
              </c:numCache>
            </c:numRef>
          </c:val>
          <c:extLst>
            <c:ext xmlns:c16="http://schemas.microsoft.com/office/drawing/2014/chart" uri="{C3380CC4-5D6E-409C-BE32-E72D297353CC}">
              <c16:uniqueId val="{00000001-8825-4998-81F3-D6B59EF057C1}"/>
            </c:ext>
          </c:extLst>
        </c:ser>
        <c:ser>
          <c:idx val="2"/>
          <c:order val="2"/>
          <c:tx>
            <c:strRef>
              <c:f>Sheet1!$D$1</c:f>
              <c:strCache>
                <c:ptCount val="1"/>
                <c:pt idx="0">
                  <c:v>Test</c:v>
                </c:pt>
              </c:strCache>
            </c:strRef>
          </c:tx>
          <c:spPr>
            <a:solidFill>
              <a:srgbClr val="0070C0"/>
            </a:solidFill>
            <a:ln w="25400">
              <a:noFill/>
            </a:ln>
            <a:effectLst/>
            <a:sp3d/>
          </c:spPr>
          <c:cat>
            <c:numRef>
              <c:f>Sheet1!$A$2:$A$13</c:f>
              <c:numCache>
                <c:formatCode>0</c:formatCode>
                <c:ptCount val="12"/>
                <c:pt idx="0">
                  <c:v>1</c:v>
                </c:pt>
                <c:pt idx="1">
                  <c:v>2</c:v>
                </c:pt>
                <c:pt idx="2">
                  <c:v>3</c:v>
                </c:pt>
                <c:pt idx="3">
                  <c:v>4</c:v>
                </c:pt>
                <c:pt idx="4">
                  <c:v>5</c:v>
                </c:pt>
                <c:pt idx="5">
                  <c:v>6</c:v>
                </c:pt>
                <c:pt idx="6">
                  <c:v>8</c:v>
                </c:pt>
                <c:pt idx="7">
                  <c:v>9</c:v>
                </c:pt>
                <c:pt idx="8">
                  <c:v>9</c:v>
                </c:pt>
                <c:pt idx="9">
                  <c:v>10</c:v>
                </c:pt>
                <c:pt idx="10">
                  <c:v>11</c:v>
                </c:pt>
                <c:pt idx="11">
                  <c:v>12</c:v>
                </c:pt>
              </c:numCache>
            </c:numRef>
          </c:cat>
          <c:val>
            <c:numRef>
              <c:f>Sheet1!$D$2:$D$13</c:f>
              <c:numCache>
                <c:formatCode>General</c:formatCode>
                <c:ptCount val="12"/>
                <c:pt idx="0">
                  <c:v>90</c:v>
                </c:pt>
                <c:pt idx="1">
                  <c:v>180</c:v>
                </c:pt>
                <c:pt idx="2">
                  <c:v>270</c:v>
                </c:pt>
                <c:pt idx="3">
                  <c:v>360</c:v>
                </c:pt>
                <c:pt idx="4">
                  <c:v>450</c:v>
                </c:pt>
                <c:pt idx="5">
                  <c:v>540</c:v>
                </c:pt>
                <c:pt idx="6">
                  <c:v>630</c:v>
                </c:pt>
                <c:pt idx="7">
                  <c:v>720</c:v>
                </c:pt>
                <c:pt idx="8">
                  <c:v>810</c:v>
                </c:pt>
                <c:pt idx="9">
                  <c:v>900</c:v>
                </c:pt>
                <c:pt idx="10">
                  <c:v>990</c:v>
                </c:pt>
                <c:pt idx="11">
                  <c:v>1080</c:v>
                </c:pt>
              </c:numCache>
            </c:numRef>
          </c:val>
          <c:extLst>
            <c:ext xmlns:c16="http://schemas.microsoft.com/office/drawing/2014/chart" uri="{C3380CC4-5D6E-409C-BE32-E72D297353CC}">
              <c16:uniqueId val="{00000003-8825-4998-81F3-D6B59EF057C1}"/>
            </c:ext>
          </c:extLst>
        </c:ser>
        <c:ser>
          <c:idx val="3"/>
          <c:order val="3"/>
          <c:tx>
            <c:strRef>
              <c:f>Sheet1!$E$1</c:f>
              <c:strCache>
                <c:ptCount val="1"/>
                <c:pt idx="0">
                  <c:v>Build</c:v>
                </c:pt>
              </c:strCache>
            </c:strRef>
          </c:tx>
          <c:spPr>
            <a:solidFill>
              <a:schemeClr val="accent4"/>
            </a:solidFill>
            <a:ln w="25400">
              <a:noFill/>
            </a:ln>
            <a:effectLst/>
            <a:sp3d/>
          </c:spPr>
          <c:cat>
            <c:numRef>
              <c:f>Sheet1!$A$2:$A$13</c:f>
              <c:numCache>
                <c:formatCode>0</c:formatCode>
                <c:ptCount val="12"/>
                <c:pt idx="0">
                  <c:v>1</c:v>
                </c:pt>
                <c:pt idx="1">
                  <c:v>2</c:v>
                </c:pt>
                <c:pt idx="2">
                  <c:v>3</c:v>
                </c:pt>
                <c:pt idx="3">
                  <c:v>4</c:v>
                </c:pt>
                <c:pt idx="4">
                  <c:v>5</c:v>
                </c:pt>
                <c:pt idx="5">
                  <c:v>6</c:v>
                </c:pt>
                <c:pt idx="6">
                  <c:v>8</c:v>
                </c:pt>
                <c:pt idx="7">
                  <c:v>9</c:v>
                </c:pt>
                <c:pt idx="8">
                  <c:v>9</c:v>
                </c:pt>
                <c:pt idx="9">
                  <c:v>10</c:v>
                </c:pt>
                <c:pt idx="10">
                  <c:v>11</c:v>
                </c:pt>
                <c:pt idx="11">
                  <c:v>12</c:v>
                </c:pt>
              </c:numCache>
            </c:numRef>
          </c:cat>
          <c:val>
            <c:numRef>
              <c:f>Sheet1!$E$2:$E$13</c:f>
              <c:numCache>
                <c:formatCode>General</c:formatCode>
                <c:ptCount val="12"/>
                <c:pt idx="0">
                  <c:v>100</c:v>
                </c:pt>
                <c:pt idx="1">
                  <c:v>200</c:v>
                </c:pt>
                <c:pt idx="2">
                  <c:v>300</c:v>
                </c:pt>
                <c:pt idx="3">
                  <c:v>400</c:v>
                </c:pt>
                <c:pt idx="4">
                  <c:v>500</c:v>
                </c:pt>
                <c:pt idx="5">
                  <c:v>600</c:v>
                </c:pt>
                <c:pt idx="6">
                  <c:v>700</c:v>
                </c:pt>
                <c:pt idx="7">
                  <c:v>800</c:v>
                </c:pt>
                <c:pt idx="8">
                  <c:v>900</c:v>
                </c:pt>
                <c:pt idx="9">
                  <c:v>1000</c:v>
                </c:pt>
                <c:pt idx="10">
                  <c:v>1100</c:v>
                </c:pt>
                <c:pt idx="11">
                  <c:v>1200</c:v>
                </c:pt>
              </c:numCache>
            </c:numRef>
          </c:val>
          <c:extLst>
            <c:ext xmlns:c16="http://schemas.microsoft.com/office/drawing/2014/chart" uri="{C3380CC4-5D6E-409C-BE32-E72D297353CC}">
              <c16:uniqueId val="{00000004-8825-4998-81F3-D6B59EF057C1}"/>
            </c:ext>
          </c:extLst>
        </c:ser>
        <c:dLbls>
          <c:showLegendKey val="0"/>
          <c:showVal val="0"/>
          <c:showCatName val="0"/>
          <c:showSerName val="0"/>
          <c:showPercent val="0"/>
          <c:showBubbleSize val="0"/>
        </c:dLbls>
        <c:axId val="1998507248"/>
        <c:axId val="1998497680"/>
        <c:axId val="1818570960"/>
      </c:area3DChart>
      <c:catAx>
        <c:axId val="1998507248"/>
        <c:scaling>
          <c:orientation val="minMax"/>
        </c:scaling>
        <c:delete val="0"/>
        <c:axPos val="b"/>
        <c:numFmt formatCode="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98497680"/>
        <c:crosses val="autoZero"/>
        <c:auto val="1"/>
        <c:lblAlgn val="ctr"/>
        <c:lblOffset val="100"/>
        <c:noMultiLvlLbl val="0"/>
      </c:catAx>
      <c:valAx>
        <c:axId val="1998497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98507248"/>
        <c:crosses val="autoZero"/>
        <c:crossBetween val="midCat"/>
      </c:valAx>
      <c:serAx>
        <c:axId val="1818570960"/>
        <c:scaling>
          <c:orientation val="minMax"/>
        </c:scaling>
        <c:delete val="1"/>
        <c:axPos val="b"/>
        <c:majorTickMark val="out"/>
        <c:minorTickMark val="none"/>
        <c:tickLblPos val="nextTo"/>
        <c:crossAx val="1998497680"/>
      </c:serAx>
      <c:spPr>
        <a:noFill/>
        <a:ln>
          <a:noFill/>
        </a:ln>
        <a:effectLst/>
      </c:spPr>
    </c:plotArea>
    <c:legend>
      <c:legendPos val="b"/>
      <c:layout>
        <c:manualLayout>
          <c:xMode val="edge"/>
          <c:yMode val="edge"/>
          <c:x val="0.30091529441498283"/>
          <c:y val="0.84696720925579372"/>
          <c:w val="0.36358169672620472"/>
          <c:h val="4.492801278203453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Builds and Deployments Per Week</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0"/>
    </c:view3D>
    <c:floor>
      <c:thickness val="0"/>
      <c:spPr>
        <a:noFill/>
        <a:ln w="9525" cap="flat" cmpd="sng" algn="ctr">
          <a:solidFill>
            <a:schemeClr val="tx1">
              <a:lumMod val="15000"/>
              <a:lumOff val="85000"/>
            </a:schemeClr>
          </a:solidFill>
          <a:round/>
        </a:ln>
        <a:effectLst/>
        <a:sp3d contourW="9525">
          <a:contourClr>
            <a:schemeClr val="tx1">
              <a:lumMod val="15000"/>
              <a:lumOff val="85000"/>
            </a:schemeClr>
          </a:contourClr>
        </a:sp3d>
      </c:spPr>
    </c:floor>
    <c:sideWall>
      <c:thickness val="0"/>
      <c:spPr>
        <a:noFill/>
        <a:ln>
          <a:noFill/>
        </a:ln>
        <a:effectLst/>
        <a:sp3d/>
      </c:spPr>
    </c:sideWall>
    <c:backWall>
      <c:thickness val="0"/>
      <c:spPr>
        <a:noFill/>
        <a:ln>
          <a:noFill/>
        </a:ln>
        <a:effectLst/>
        <a:sp3d/>
      </c:spPr>
    </c:backWall>
    <c:plotArea>
      <c:layout/>
      <c:area3DChart>
        <c:grouping val="standard"/>
        <c:varyColors val="0"/>
        <c:ser>
          <c:idx val="0"/>
          <c:order val="0"/>
          <c:tx>
            <c:strRef>
              <c:f>Sheet1!$B$1</c:f>
              <c:strCache>
                <c:ptCount val="1"/>
                <c:pt idx="0">
                  <c:v>Deploy</c:v>
                </c:pt>
              </c:strCache>
            </c:strRef>
          </c:tx>
          <c:spPr>
            <a:solidFill>
              <a:srgbClr val="00B050"/>
            </a:solidFill>
            <a:ln>
              <a:noFill/>
            </a:ln>
            <a:effectLst/>
            <a:sp3d/>
          </c:spPr>
          <c:cat>
            <c:numRef>
              <c:f>Sheet1!$A$2:$A$13</c:f>
              <c:numCache>
                <c:formatCode>0</c:formatCode>
                <c:ptCount val="12"/>
                <c:pt idx="0">
                  <c:v>1</c:v>
                </c:pt>
                <c:pt idx="1">
                  <c:v>2</c:v>
                </c:pt>
                <c:pt idx="2">
                  <c:v>3</c:v>
                </c:pt>
                <c:pt idx="3">
                  <c:v>4</c:v>
                </c:pt>
                <c:pt idx="4">
                  <c:v>5</c:v>
                </c:pt>
                <c:pt idx="5">
                  <c:v>6</c:v>
                </c:pt>
                <c:pt idx="6">
                  <c:v>8</c:v>
                </c:pt>
                <c:pt idx="7">
                  <c:v>9</c:v>
                </c:pt>
                <c:pt idx="8">
                  <c:v>9</c:v>
                </c:pt>
                <c:pt idx="9">
                  <c:v>10</c:v>
                </c:pt>
                <c:pt idx="10">
                  <c:v>11</c:v>
                </c:pt>
                <c:pt idx="11">
                  <c:v>12</c:v>
                </c:pt>
              </c:numCache>
            </c:numRef>
          </c:cat>
          <c:val>
            <c:numRef>
              <c:f>Sheet1!$B$2:$B$13</c:f>
              <c:numCache>
                <c:formatCode>General</c:formatCode>
                <c:ptCount val="12"/>
                <c:pt idx="0">
                  <c:v>9</c:v>
                </c:pt>
                <c:pt idx="1">
                  <c:v>18</c:v>
                </c:pt>
                <c:pt idx="2">
                  <c:v>27</c:v>
                </c:pt>
                <c:pt idx="3">
                  <c:v>36</c:v>
                </c:pt>
                <c:pt idx="4">
                  <c:v>45</c:v>
                </c:pt>
                <c:pt idx="5">
                  <c:v>54</c:v>
                </c:pt>
                <c:pt idx="6">
                  <c:v>63</c:v>
                </c:pt>
                <c:pt idx="7">
                  <c:v>72</c:v>
                </c:pt>
                <c:pt idx="8">
                  <c:v>81</c:v>
                </c:pt>
                <c:pt idx="9">
                  <c:v>90</c:v>
                </c:pt>
                <c:pt idx="10">
                  <c:v>99</c:v>
                </c:pt>
                <c:pt idx="11">
                  <c:v>108</c:v>
                </c:pt>
              </c:numCache>
            </c:numRef>
          </c:val>
          <c:extLst>
            <c:ext xmlns:c16="http://schemas.microsoft.com/office/drawing/2014/chart" uri="{C3380CC4-5D6E-409C-BE32-E72D297353CC}">
              <c16:uniqueId val="{00000000-E06E-4782-AAE3-667E4FCC90B4}"/>
            </c:ext>
          </c:extLst>
        </c:ser>
        <c:ser>
          <c:idx val="1"/>
          <c:order val="1"/>
          <c:tx>
            <c:strRef>
              <c:f>Sheet1!$C$1</c:f>
              <c:strCache>
                <c:ptCount val="1"/>
                <c:pt idx="0">
                  <c:v>Passed</c:v>
                </c:pt>
              </c:strCache>
            </c:strRef>
          </c:tx>
          <c:spPr>
            <a:solidFill>
              <a:schemeClr val="accent2"/>
            </a:solidFill>
            <a:ln>
              <a:noFill/>
            </a:ln>
            <a:effectLst/>
            <a:sp3d/>
          </c:spPr>
          <c:cat>
            <c:numRef>
              <c:f>Sheet1!$A$2:$A$13</c:f>
              <c:numCache>
                <c:formatCode>0</c:formatCode>
                <c:ptCount val="12"/>
                <c:pt idx="0">
                  <c:v>1</c:v>
                </c:pt>
                <c:pt idx="1">
                  <c:v>2</c:v>
                </c:pt>
                <c:pt idx="2">
                  <c:v>3</c:v>
                </c:pt>
                <c:pt idx="3">
                  <c:v>4</c:v>
                </c:pt>
                <c:pt idx="4">
                  <c:v>5</c:v>
                </c:pt>
                <c:pt idx="5">
                  <c:v>6</c:v>
                </c:pt>
                <c:pt idx="6">
                  <c:v>8</c:v>
                </c:pt>
                <c:pt idx="7">
                  <c:v>9</c:v>
                </c:pt>
                <c:pt idx="8">
                  <c:v>9</c:v>
                </c:pt>
                <c:pt idx="9">
                  <c:v>10</c:v>
                </c:pt>
                <c:pt idx="10">
                  <c:v>11</c:v>
                </c:pt>
                <c:pt idx="11">
                  <c:v>12</c:v>
                </c:pt>
              </c:numCache>
            </c:numRef>
          </c:cat>
          <c:val>
            <c:numRef>
              <c:f>Sheet1!$C$2:$C$13</c:f>
              <c:numCache>
                <c:formatCode>General</c:formatCode>
                <c:ptCount val="12"/>
                <c:pt idx="0">
                  <c:v>40.5</c:v>
                </c:pt>
                <c:pt idx="1">
                  <c:v>81</c:v>
                </c:pt>
                <c:pt idx="2">
                  <c:v>121.5</c:v>
                </c:pt>
                <c:pt idx="3">
                  <c:v>162</c:v>
                </c:pt>
                <c:pt idx="4">
                  <c:v>202.5</c:v>
                </c:pt>
                <c:pt idx="5">
                  <c:v>243</c:v>
                </c:pt>
                <c:pt idx="6">
                  <c:v>283.5</c:v>
                </c:pt>
                <c:pt idx="7">
                  <c:v>324</c:v>
                </c:pt>
                <c:pt idx="8">
                  <c:v>364.5</c:v>
                </c:pt>
                <c:pt idx="9">
                  <c:v>405</c:v>
                </c:pt>
                <c:pt idx="10">
                  <c:v>445.5</c:v>
                </c:pt>
                <c:pt idx="11">
                  <c:v>486</c:v>
                </c:pt>
              </c:numCache>
            </c:numRef>
          </c:val>
          <c:extLst>
            <c:ext xmlns:c16="http://schemas.microsoft.com/office/drawing/2014/chart" uri="{C3380CC4-5D6E-409C-BE32-E72D297353CC}">
              <c16:uniqueId val="{00000001-E06E-4782-AAE3-667E4FCC90B4}"/>
            </c:ext>
          </c:extLst>
        </c:ser>
        <c:ser>
          <c:idx val="2"/>
          <c:order val="2"/>
          <c:tx>
            <c:strRef>
              <c:f>Sheet1!$D$1</c:f>
              <c:strCache>
                <c:ptCount val="1"/>
                <c:pt idx="0">
                  <c:v>Test</c:v>
                </c:pt>
              </c:strCache>
            </c:strRef>
          </c:tx>
          <c:spPr>
            <a:solidFill>
              <a:srgbClr val="0070C0"/>
            </a:solidFill>
            <a:ln w="25400">
              <a:noFill/>
            </a:ln>
            <a:effectLst/>
            <a:sp3d/>
          </c:spPr>
          <c:cat>
            <c:numRef>
              <c:f>Sheet1!$A$2:$A$13</c:f>
              <c:numCache>
                <c:formatCode>0</c:formatCode>
                <c:ptCount val="12"/>
                <c:pt idx="0">
                  <c:v>1</c:v>
                </c:pt>
                <c:pt idx="1">
                  <c:v>2</c:v>
                </c:pt>
                <c:pt idx="2">
                  <c:v>3</c:v>
                </c:pt>
                <c:pt idx="3">
                  <c:v>4</c:v>
                </c:pt>
                <c:pt idx="4">
                  <c:v>5</c:v>
                </c:pt>
                <c:pt idx="5">
                  <c:v>6</c:v>
                </c:pt>
                <c:pt idx="6">
                  <c:v>8</c:v>
                </c:pt>
                <c:pt idx="7">
                  <c:v>9</c:v>
                </c:pt>
                <c:pt idx="8">
                  <c:v>9</c:v>
                </c:pt>
                <c:pt idx="9">
                  <c:v>10</c:v>
                </c:pt>
                <c:pt idx="10">
                  <c:v>11</c:v>
                </c:pt>
                <c:pt idx="11">
                  <c:v>12</c:v>
                </c:pt>
              </c:numCache>
            </c:numRef>
          </c:cat>
          <c:val>
            <c:numRef>
              <c:f>Sheet1!$D$2:$D$13</c:f>
              <c:numCache>
                <c:formatCode>General</c:formatCode>
                <c:ptCount val="12"/>
                <c:pt idx="0">
                  <c:v>90</c:v>
                </c:pt>
                <c:pt idx="1">
                  <c:v>180</c:v>
                </c:pt>
                <c:pt idx="2">
                  <c:v>270</c:v>
                </c:pt>
                <c:pt idx="3">
                  <c:v>360</c:v>
                </c:pt>
                <c:pt idx="4">
                  <c:v>450</c:v>
                </c:pt>
                <c:pt idx="5">
                  <c:v>540</c:v>
                </c:pt>
                <c:pt idx="6">
                  <c:v>630</c:v>
                </c:pt>
                <c:pt idx="7">
                  <c:v>720</c:v>
                </c:pt>
                <c:pt idx="8">
                  <c:v>810</c:v>
                </c:pt>
                <c:pt idx="9">
                  <c:v>900</c:v>
                </c:pt>
                <c:pt idx="10">
                  <c:v>990</c:v>
                </c:pt>
                <c:pt idx="11">
                  <c:v>1080</c:v>
                </c:pt>
              </c:numCache>
            </c:numRef>
          </c:val>
          <c:extLst>
            <c:ext xmlns:c16="http://schemas.microsoft.com/office/drawing/2014/chart" uri="{C3380CC4-5D6E-409C-BE32-E72D297353CC}">
              <c16:uniqueId val="{00000002-E06E-4782-AAE3-667E4FCC90B4}"/>
            </c:ext>
          </c:extLst>
        </c:ser>
        <c:ser>
          <c:idx val="3"/>
          <c:order val="3"/>
          <c:tx>
            <c:strRef>
              <c:f>Sheet1!$E$1</c:f>
              <c:strCache>
                <c:ptCount val="1"/>
                <c:pt idx="0">
                  <c:v>Build</c:v>
                </c:pt>
              </c:strCache>
            </c:strRef>
          </c:tx>
          <c:spPr>
            <a:solidFill>
              <a:schemeClr val="accent4"/>
            </a:solidFill>
            <a:ln w="25400">
              <a:noFill/>
            </a:ln>
            <a:effectLst/>
            <a:sp3d/>
          </c:spPr>
          <c:cat>
            <c:numRef>
              <c:f>Sheet1!$A$2:$A$13</c:f>
              <c:numCache>
                <c:formatCode>0</c:formatCode>
                <c:ptCount val="12"/>
                <c:pt idx="0">
                  <c:v>1</c:v>
                </c:pt>
                <c:pt idx="1">
                  <c:v>2</c:v>
                </c:pt>
                <c:pt idx="2">
                  <c:v>3</c:v>
                </c:pt>
                <c:pt idx="3">
                  <c:v>4</c:v>
                </c:pt>
                <c:pt idx="4">
                  <c:v>5</c:v>
                </c:pt>
                <c:pt idx="5">
                  <c:v>6</c:v>
                </c:pt>
                <c:pt idx="6">
                  <c:v>8</c:v>
                </c:pt>
                <c:pt idx="7">
                  <c:v>9</c:v>
                </c:pt>
                <c:pt idx="8">
                  <c:v>9</c:v>
                </c:pt>
                <c:pt idx="9">
                  <c:v>10</c:v>
                </c:pt>
                <c:pt idx="10">
                  <c:v>11</c:v>
                </c:pt>
                <c:pt idx="11">
                  <c:v>12</c:v>
                </c:pt>
              </c:numCache>
            </c:numRef>
          </c:cat>
          <c:val>
            <c:numRef>
              <c:f>Sheet1!$E$2:$E$13</c:f>
              <c:numCache>
                <c:formatCode>General</c:formatCode>
                <c:ptCount val="12"/>
                <c:pt idx="0">
                  <c:v>100</c:v>
                </c:pt>
                <c:pt idx="1">
                  <c:v>200</c:v>
                </c:pt>
                <c:pt idx="2">
                  <c:v>300</c:v>
                </c:pt>
                <c:pt idx="3">
                  <c:v>400</c:v>
                </c:pt>
                <c:pt idx="4">
                  <c:v>500</c:v>
                </c:pt>
                <c:pt idx="5">
                  <c:v>600</c:v>
                </c:pt>
                <c:pt idx="6">
                  <c:v>700</c:v>
                </c:pt>
                <c:pt idx="7">
                  <c:v>800</c:v>
                </c:pt>
                <c:pt idx="8">
                  <c:v>900</c:v>
                </c:pt>
                <c:pt idx="9">
                  <c:v>1000</c:v>
                </c:pt>
                <c:pt idx="10">
                  <c:v>1100</c:v>
                </c:pt>
                <c:pt idx="11">
                  <c:v>1200</c:v>
                </c:pt>
              </c:numCache>
            </c:numRef>
          </c:val>
          <c:extLst>
            <c:ext xmlns:c16="http://schemas.microsoft.com/office/drawing/2014/chart" uri="{C3380CC4-5D6E-409C-BE32-E72D297353CC}">
              <c16:uniqueId val="{00000003-E06E-4782-AAE3-667E4FCC90B4}"/>
            </c:ext>
          </c:extLst>
        </c:ser>
        <c:dLbls>
          <c:showLegendKey val="0"/>
          <c:showVal val="0"/>
          <c:showCatName val="0"/>
          <c:showSerName val="0"/>
          <c:showPercent val="0"/>
          <c:showBubbleSize val="0"/>
        </c:dLbls>
        <c:axId val="1998507248"/>
        <c:axId val="1998497680"/>
        <c:axId val="1818570960"/>
      </c:area3DChart>
      <c:catAx>
        <c:axId val="1998507248"/>
        <c:scaling>
          <c:orientation val="minMax"/>
        </c:scaling>
        <c:delete val="0"/>
        <c:axPos val="b"/>
        <c:numFmt formatCode="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98497680"/>
        <c:crosses val="autoZero"/>
        <c:auto val="1"/>
        <c:lblAlgn val="ctr"/>
        <c:lblOffset val="100"/>
        <c:noMultiLvlLbl val="0"/>
      </c:catAx>
      <c:valAx>
        <c:axId val="1998497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98507248"/>
        <c:crosses val="autoZero"/>
        <c:crossBetween val="midCat"/>
      </c:valAx>
      <c:serAx>
        <c:axId val="1818570960"/>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98497680"/>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Title: Distributing Supply Chain Artifacts with OCI &amp; ORAS Artifacts</a:t>
            </a:r>
          </a:p>
          <a:p>
            <a:pPr marL="0" lvl="0" indent="0" algn="l" rtl="0">
              <a:lnSpc>
                <a:spcPct val="100000"/>
              </a:lnSpc>
              <a:spcBef>
                <a:spcPts val="0"/>
              </a:spcBef>
              <a:spcAft>
                <a:spcPts val="0"/>
              </a:spcAft>
              <a:buSzPts val="1100"/>
              <a:buNone/>
            </a:pPr>
            <a:r>
              <a:rPr lang="en-US" dirty="0"/>
              <a:t>URL: https://kccnceu2022.sched.com/event/ytpZ</a:t>
            </a:r>
          </a:p>
          <a:p>
            <a:pPr marL="0" lvl="0" indent="0" algn="l" rtl="0">
              <a:lnSpc>
                <a:spcPct val="100000"/>
              </a:lnSpc>
              <a:spcBef>
                <a:spcPts val="0"/>
              </a:spcBef>
              <a:spcAft>
                <a:spcPts val="0"/>
              </a:spcAft>
              <a:buSzPts val="1100"/>
              <a:buNone/>
            </a:pPr>
            <a:r>
              <a:rPr lang="en-US" dirty="0"/>
              <a:t>Abstract: </a:t>
            </a:r>
          </a:p>
          <a:p>
            <a:pPr marL="0" lvl="0" indent="0" algn="l" rtl="0">
              <a:lnSpc>
                <a:spcPct val="100000"/>
              </a:lnSpc>
              <a:spcBef>
                <a:spcPts val="0"/>
              </a:spcBef>
              <a:spcAft>
                <a:spcPts val="0"/>
              </a:spcAft>
              <a:buSzPts val="1100"/>
              <a:buNone/>
            </a:pPr>
            <a:r>
              <a:rPr lang="en-US" b="0" i="0" dirty="0">
                <a:solidFill>
                  <a:srgbClr val="333333"/>
                </a:solidFill>
                <a:effectLst/>
                <a:latin typeface="Avenir Next"/>
              </a:rPr>
              <a:t>In a world of continuous supply chain attacks, secure distribution matters more than ever. Your images are now signed, with systems bill of materials (SBOM) and frequent scan results. How will you consume them from public endpoints, promoting them across environments into private network environments where there's no external access? ORAS Artifacts lifts OCI Artifacts to the next level by enabling graphs of artifact relationships to be established. When you archive or delete any given container image, the related artifacts are archived or deleted as well, providing predictable lifecycle management. ORAS Artifacts enable you to build upon the hardened, performant, securely distributed registries you're already using. Come see how registries are evolving, enabling all your cloud-native artifacts to be distributed from the public registries to your private environments, wherever they may be.</a:t>
            </a:r>
            <a:endParaRPr dirty="0"/>
          </a:p>
        </p:txBody>
      </p:sp>
      <p:sp>
        <p:nvSpPr>
          <p:cNvPr id="85" name="Google Shape;8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You’re already building the thing, and all the experiences around the thing</a:t>
            </a:r>
          </a:p>
          <a:p>
            <a:r>
              <a:rPr lang="en-US" dirty="0"/>
              <a:t>What do you do for storage?</a:t>
            </a:r>
          </a:p>
          <a:p>
            <a:pPr lvl="1"/>
            <a:r>
              <a:rPr lang="en-US" dirty="0"/>
              <a:t>Build yet another storage solution (YASS)? </a:t>
            </a:r>
          </a:p>
          <a:p>
            <a:pPr lvl="1"/>
            <a:r>
              <a:rPr lang="en-US" dirty="0"/>
              <a:t>Leverage an existing solution? </a:t>
            </a:r>
          </a:p>
          <a:p>
            <a:endParaRPr lang="en-US" dirty="0"/>
          </a:p>
        </p:txBody>
      </p:sp>
      <p:sp>
        <p:nvSpPr>
          <p:cNvPr id="4" name="Slide Number Placeholder 3"/>
          <p:cNvSpPr>
            <a:spLocks noGrp="1"/>
          </p:cNvSpPr>
          <p:nvPr>
            <p:ph type="sldNum" sz="quarter" idx="5"/>
          </p:nvPr>
        </p:nvSpPr>
        <p:spPr/>
        <p:txBody>
          <a:bodyPr/>
          <a:lstStyle/>
          <a:p>
            <a:fld id="{E2E378FB-1D52-4CFB-8513-901DF398759C}" type="slidenum">
              <a:rPr lang="en-US" smtClean="0"/>
              <a:t>6</a:t>
            </a:fld>
            <a:endParaRPr lang="en-US"/>
          </a:p>
        </p:txBody>
      </p:sp>
    </p:spTree>
    <p:extLst>
      <p:ext uri="{BB962C8B-B14F-4D97-AF65-F5344CB8AC3E}">
        <p14:creationId xmlns:p14="http://schemas.microsoft.com/office/powerpoint/2010/main" val="3632397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skip where for a second</a:t>
            </a:r>
          </a:p>
          <a:p>
            <a:r>
              <a:rPr lang="en-US" dirty="0"/>
              <a:t>Will you distribute? </a:t>
            </a:r>
          </a:p>
          <a:p>
            <a:pPr lvl="1"/>
            <a:r>
              <a:rPr lang="en-US" dirty="0"/>
              <a:t>For the things you depend upon (build and run), should you have possession of, at least, the latest version you depend upon?</a:t>
            </a:r>
          </a:p>
          <a:p>
            <a:pPr lvl="1"/>
            <a:r>
              <a:rPr lang="en-US" dirty="0"/>
              <a:t>Should you depend on them from the public internet?</a:t>
            </a:r>
          </a:p>
          <a:p>
            <a:pPr lvl="1"/>
            <a:r>
              <a:rPr lang="en-US" dirty="0"/>
              <a:t>Or, did you import it to your private/controlled environment? </a:t>
            </a:r>
          </a:p>
        </p:txBody>
      </p:sp>
    </p:spTree>
    <p:extLst>
      <p:ext uri="{BB962C8B-B14F-4D97-AF65-F5344CB8AC3E}">
        <p14:creationId xmlns:p14="http://schemas.microsoft.com/office/powerpoint/2010/main" val="3463418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880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3890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You’re already building the thing, and all the experiences around the thing</a:t>
            </a:r>
          </a:p>
          <a:p>
            <a:r>
              <a:rPr lang="en-US" dirty="0"/>
              <a:t>What do you do for storage?</a:t>
            </a:r>
          </a:p>
          <a:p>
            <a:pPr lvl="1"/>
            <a:r>
              <a:rPr lang="en-US" dirty="0"/>
              <a:t>Build yet another storage solution (YASS)? </a:t>
            </a:r>
          </a:p>
          <a:p>
            <a:pPr lvl="1"/>
            <a:r>
              <a:rPr lang="en-US" dirty="0"/>
              <a:t>Leverage an existing solution? </a:t>
            </a:r>
          </a:p>
          <a:p>
            <a:endParaRPr lang="en-US" dirty="0"/>
          </a:p>
        </p:txBody>
      </p:sp>
      <p:sp>
        <p:nvSpPr>
          <p:cNvPr id="4" name="Slide Number Placeholder 3"/>
          <p:cNvSpPr>
            <a:spLocks noGrp="1"/>
          </p:cNvSpPr>
          <p:nvPr>
            <p:ph type="sldNum" sz="quarter" idx="5"/>
          </p:nvPr>
        </p:nvSpPr>
        <p:spPr/>
        <p:txBody>
          <a:bodyPr/>
          <a:lstStyle/>
          <a:p>
            <a:fld id="{E2E378FB-1D52-4CFB-8513-901DF398759C}" type="slidenum">
              <a:rPr lang="en-US" smtClean="0"/>
              <a:t>11</a:t>
            </a:fld>
            <a:endParaRPr lang="en-US"/>
          </a:p>
        </p:txBody>
      </p:sp>
    </p:spTree>
    <p:extLst>
      <p:ext uri="{BB962C8B-B14F-4D97-AF65-F5344CB8AC3E}">
        <p14:creationId xmlns:p14="http://schemas.microsoft.com/office/powerpoint/2010/main" val="4239626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You’re already building the thing, and all the experiences around the thing</a:t>
            </a:r>
          </a:p>
          <a:p>
            <a:r>
              <a:rPr lang="en-US" dirty="0"/>
              <a:t>What do you do for storage?</a:t>
            </a:r>
          </a:p>
          <a:p>
            <a:pPr lvl="1"/>
            <a:r>
              <a:rPr lang="en-US" dirty="0"/>
              <a:t>Build yet another storage solution (YASS)? </a:t>
            </a:r>
          </a:p>
          <a:p>
            <a:pPr lvl="1"/>
            <a:r>
              <a:rPr lang="en-US" dirty="0"/>
              <a:t>Leverage an existing solution? </a:t>
            </a:r>
          </a:p>
          <a:p>
            <a:endParaRPr lang="en-US" dirty="0"/>
          </a:p>
        </p:txBody>
      </p:sp>
      <p:sp>
        <p:nvSpPr>
          <p:cNvPr id="4" name="Slide Number Placeholder 3"/>
          <p:cNvSpPr>
            <a:spLocks noGrp="1"/>
          </p:cNvSpPr>
          <p:nvPr>
            <p:ph type="sldNum" sz="quarter" idx="5"/>
          </p:nvPr>
        </p:nvSpPr>
        <p:spPr/>
        <p:txBody>
          <a:bodyPr/>
          <a:lstStyle/>
          <a:p>
            <a:fld id="{E2E378FB-1D52-4CFB-8513-901DF398759C}" type="slidenum">
              <a:rPr lang="en-US" smtClean="0"/>
              <a:t>13</a:t>
            </a:fld>
            <a:endParaRPr lang="en-US"/>
          </a:p>
        </p:txBody>
      </p:sp>
    </p:spTree>
    <p:extLst>
      <p:ext uri="{BB962C8B-B14F-4D97-AF65-F5344CB8AC3E}">
        <p14:creationId xmlns:p14="http://schemas.microsoft.com/office/powerpoint/2010/main" val="3004755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19308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13"/>
        <p:cNvGrpSpPr/>
        <p:nvPr/>
      </p:nvGrpSpPr>
      <p:grpSpPr>
        <a:xfrm>
          <a:off x="0" y="0"/>
          <a:ext cx="0" cy="0"/>
          <a:chOff x="0" y="0"/>
          <a:chExt cx="0" cy="0"/>
        </a:xfrm>
      </p:grpSpPr>
      <p:pic>
        <p:nvPicPr>
          <p:cNvPr id="14" name="Google Shape;14;p9" descr="A picture containing rectangle&#10;&#10;Description automatically generated"/>
          <p:cNvPicPr preferRelativeResize="0"/>
          <p:nvPr userDrawn="1"/>
        </p:nvPicPr>
        <p:blipFill rotWithShape="1">
          <a:blip r:embed="rId2">
            <a:alphaModFix/>
          </a:blip>
          <a:srcRect r="25408"/>
          <a:stretch/>
        </p:blipFill>
        <p:spPr>
          <a:xfrm>
            <a:off x="-1" y="0"/>
            <a:ext cx="12192001"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2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602602" y="1930399"/>
            <a:ext cx="10993345" cy="4195764"/>
          </a:xfrm>
          <a:prstGeom prst="rect">
            <a:avLst/>
          </a:prstGeom>
        </p:spPr>
        <p:txBody>
          <a:bodyPr/>
          <a:lstStyle>
            <a:lvl1pPr>
              <a:buClr>
                <a:srgbClr val="F7BC37"/>
              </a:buClr>
              <a:defRPr sz="3733">
                <a:latin typeface="Arial"/>
                <a:cs typeface="Arial"/>
              </a:defRPr>
            </a:lvl1pPr>
            <a:lvl2pPr>
              <a:buClr>
                <a:srgbClr val="F7BC37"/>
              </a:buClr>
              <a:defRPr sz="3200">
                <a:latin typeface="Arial"/>
                <a:cs typeface="Arial"/>
              </a:defRPr>
            </a:lvl2pPr>
            <a:lvl3pPr>
              <a:buClr>
                <a:srgbClr val="F7BC37"/>
              </a:buClr>
              <a:defRPr sz="2667">
                <a:latin typeface="Arial"/>
                <a:cs typeface="Arial"/>
              </a:defRPr>
            </a:lvl3pPr>
            <a:lvl4pPr>
              <a:buClr>
                <a:srgbClr val="F7BC37"/>
              </a:buClr>
              <a:defRPr>
                <a:latin typeface="Arial"/>
                <a:cs typeface="Arial"/>
              </a:defRPr>
            </a:lvl4pPr>
            <a:lvl5pPr>
              <a:buClr>
                <a:srgbClr val="F7BC37"/>
              </a:buClr>
              <a:defRPr>
                <a:latin typeface="Arial"/>
                <a:cs typeface="Arial"/>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a:t>
            </a:r>
            <a:r>
              <a:rPr lang="en-CA" dirty="0" err="1"/>
              <a:t>levelv</a:t>
            </a:r>
            <a:endParaRPr lang="en-US" dirty="0"/>
          </a:p>
        </p:txBody>
      </p:sp>
      <p:sp>
        <p:nvSpPr>
          <p:cNvPr id="4" name="Rectangle 3">
            <a:extLst>
              <a:ext uri="{FF2B5EF4-FFF2-40B4-BE49-F238E27FC236}">
                <a16:creationId xmlns:a16="http://schemas.microsoft.com/office/drawing/2014/main" id="{8E58D7B6-6241-4807-9AE1-6CC7B27E6AB9}"/>
              </a:ext>
            </a:extLst>
          </p:cNvPr>
          <p:cNvSpPr/>
          <p:nvPr userDrawn="1"/>
        </p:nvSpPr>
        <p:spPr>
          <a:xfrm>
            <a:off x="9900597" y="0"/>
            <a:ext cx="2377872" cy="1279728"/>
          </a:xfrm>
          <a:prstGeom prst="rect">
            <a:avLst/>
          </a:prstGeom>
          <a:gradFill>
            <a:gsLst>
              <a:gs pos="0">
                <a:srgbClr val="4543AD"/>
              </a:gs>
              <a:gs pos="100000">
                <a:srgbClr val="4544B8"/>
              </a:gs>
            </a:gsLst>
          </a:gradFill>
          <a:ln>
            <a:noFill/>
          </a:ln>
          <a:effectLst>
            <a:softEdge rad="1270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7" name="Rectangle 6">
            <a:extLst>
              <a:ext uri="{FF2B5EF4-FFF2-40B4-BE49-F238E27FC236}">
                <a16:creationId xmlns:a16="http://schemas.microsoft.com/office/drawing/2014/main" id="{44B0EF7B-4679-4A6D-A3F7-CEA7F846C515}"/>
              </a:ext>
            </a:extLst>
          </p:cNvPr>
          <p:cNvSpPr/>
          <p:nvPr userDrawn="1"/>
        </p:nvSpPr>
        <p:spPr>
          <a:xfrm>
            <a:off x="10830128" y="479898"/>
            <a:ext cx="1361872" cy="445311"/>
          </a:xfrm>
          <a:prstGeom prst="rect">
            <a:avLst/>
          </a:prstGeom>
          <a:gradFill>
            <a:gsLst>
              <a:gs pos="0">
                <a:srgbClr val="4543AD"/>
              </a:gs>
              <a:gs pos="100000">
                <a:srgbClr val="4544B8"/>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5" name="Title 1">
            <a:extLst>
              <a:ext uri="{FF2B5EF4-FFF2-40B4-BE49-F238E27FC236}">
                <a16:creationId xmlns:a16="http://schemas.microsoft.com/office/drawing/2014/main" id="{8A37AA4A-7B74-42D3-B27F-3A24FBA166F5}"/>
              </a:ext>
            </a:extLst>
          </p:cNvPr>
          <p:cNvSpPr>
            <a:spLocks noGrp="1"/>
          </p:cNvSpPr>
          <p:nvPr>
            <p:ph type="title"/>
          </p:nvPr>
        </p:nvSpPr>
        <p:spPr>
          <a:xfrm>
            <a:off x="2325993" y="316511"/>
            <a:ext cx="9796833" cy="957184"/>
          </a:xfrm>
          <a:prstGeom prst="rect">
            <a:avLst/>
          </a:prstGeom>
        </p:spPr>
        <p:txBody>
          <a:bodyPr/>
          <a:lstStyle>
            <a:lvl1pPr>
              <a:defRPr sz="3733"/>
            </a:lvl1pPr>
          </a:lstStyle>
          <a:p>
            <a:r>
              <a:rPr lang="en-US" dirty="0"/>
              <a:t>Click to edit Master title style</a:t>
            </a:r>
          </a:p>
        </p:txBody>
      </p:sp>
    </p:spTree>
    <p:extLst>
      <p:ext uri="{BB962C8B-B14F-4D97-AF65-F5344CB8AC3E}">
        <p14:creationId xmlns:p14="http://schemas.microsoft.com/office/powerpoint/2010/main" val="353177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8E3953-FE96-4BD4-B79D-13CE7BED9B5C}"/>
              </a:ext>
            </a:extLst>
          </p:cNvPr>
          <p:cNvSpPr/>
          <p:nvPr userDrawn="1"/>
        </p:nvSpPr>
        <p:spPr>
          <a:xfrm>
            <a:off x="9900597" y="0"/>
            <a:ext cx="2377872" cy="1279728"/>
          </a:xfrm>
          <a:prstGeom prst="rect">
            <a:avLst/>
          </a:prstGeom>
          <a:gradFill>
            <a:gsLst>
              <a:gs pos="0">
                <a:srgbClr val="4543AD"/>
              </a:gs>
              <a:gs pos="100000">
                <a:srgbClr val="4544B8"/>
              </a:gs>
            </a:gsLst>
          </a:gradFill>
          <a:ln>
            <a:noFill/>
          </a:ln>
          <a:effectLst>
            <a:softEdge rad="1270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4" name="Rectangle 3">
            <a:extLst>
              <a:ext uri="{FF2B5EF4-FFF2-40B4-BE49-F238E27FC236}">
                <a16:creationId xmlns:a16="http://schemas.microsoft.com/office/drawing/2014/main" id="{CCD8FB47-158D-49F5-B909-30118F366635}"/>
              </a:ext>
            </a:extLst>
          </p:cNvPr>
          <p:cNvSpPr/>
          <p:nvPr userDrawn="1"/>
        </p:nvSpPr>
        <p:spPr>
          <a:xfrm>
            <a:off x="10830128" y="479898"/>
            <a:ext cx="1361872" cy="445311"/>
          </a:xfrm>
          <a:prstGeom prst="rect">
            <a:avLst/>
          </a:prstGeom>
          <a:gradFill>
            <a:gsLst>
              <a:gs pos="0">
                <a:srgbClr val="4543AD"/>
              </a:gs>
              <a:gs pos="100000">
                <a:srgbClr val="4544B8"/>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5" name="Title 1">
            <a:extLst>
              <a:ext uri="{FF2B5EF4-FFF2-40B4-BE49-F238E27FC236}">
                <a16:creationId xmlns:a16="http://schemas.microsoft.com/office/drawing/2014/main" id="{AF10C18F-4A86-4C71-814F-441A7592F855}"/>
              </a:ext>
            </a:extLst>
          </p:cNvPr>
          <p:cNvSpPr>
            <a:spLocks noGrp="1"/>
          </p:cNvSpPr>
          <p:nvPr>
            <p:ph type="title"/>
          </p:nvPr>
        </p:nvSpPr>
        <p:spPr>
          <a:xfrm>
            <a:off x="2325993" y="316511"/>
            <a:ext cx="9796833" cy="957184"/>
          </a:xfrm>
          <a:prstGeom prst="rect">
            <a:avLst/>
          </a:prstGeom>
        </p:spPr>
        <p:txBody>
          <a:bodyPr/>
          <a:lstStyle>
            <a:lvl1pPr>
              <a:defRPr sz="3733"/>
            </a:lvl1pPr>
          </a:lstStyle>
          <a:p>
            <a:r>
              <a:rPr lang="en-US" dirty="0"/>
              <a:t>Click to edit Master title style</a:t>
            </a:r>
          </a:p>
        </p:txBody>
      </p:sp>
    </p:spTree>
    <p:extLst>
      <p:ext uri="{BB962C8B-B14F-4D97-AF65-F5344CB8AC3E}">
        <p14:creationId xmlns:p14="http://schemas.microsoft.com/office/powerpoint/2010/main" val="287262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CBD5-591D-45E0-94C6-C13A4F573F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4B4DBF-8426-4DB8-8AEA-8FD31EA173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A41CC6-2743-4CF7-B35E-9535F7CEF7BB}"/>
              </a:ext>
            </a:extLst>
          </p:cNvPr>
          <p:cNvSpPr>
            <a:spLocks noGrp="1"/>
          </p:cNvSpPr>
          <p:nvPr>
            <p:ph type="dt" sz="half" idx="10"/>
          </p:nvPr>
        </p:nvSpPr>
        <p:spPr/>
        <p:txBody>
          <a:bodyPr/>
          <a:lstStyle/>
          <a:p>
            <a:fld id="{5EE00002-3DE8-4490-8015-539CF811C925}" type="datetimeFigureOut">
              <a:rPr lang="en-US" smtClean="0"/>
              <a:t>5/13/2022</a:t>
            </a:fld>
            <a:endParaRPr lang="en-US"/>
          </a:p>
        </p:txBody>
      </p:sp>
      <p:sp>
        <p:nvSpPr>
          <p:cNvPr id="5" name="Footer Placeholder 4">
            <a:extLst>
              <a:ext uri="{FF2B5EF4-FFF2-40B4-BE49-F238E27FC236}">
                <a16:creationId xmlns:a16="http://schemas.microsoft.com/office/drawing/2014/main" id="{BD8B2477-1620-4045-BD9B-61033DCEAD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38CBAC-DD1B-4EF2-B800-28DFF72B078D}"/>
              </a:ext>
            </a:extLst>
          </p:cNvPr>
          <p:cNvSpPr>
            <a:spLocks noGrp="1"/>
          </p:cNvSpPr>
          <p:nvPr>
            <p:ph type="sldNum" sz="quarter" idx="12"/>
          </p:nvPr>
        </p:nvSpPr>
        <p:spPr/>
        <p:txBody>
          <a:bodyPr/>
          <a:lstStyle/>
          <a:p>
            <a:fld id="{5A90D049-325D-4608-BC1A-C5BAF8449E5C}" type="slidenum">
              <a:rPr lang="en-US" smtClean="0"/>
              <a:t>‹#›</a:t>
            </a:fld>
            <a:endParaRPr lang="en-US"/>
          </a:p>
        </p:txBody>
      </p:sp>
    </p:spTree>
    <p:extLst>
      <p:ext uri="{BB962C8B-B14F-4D97-AF65-F5344CB8AC3E}">
        <p14:creationId xmlns:p14="http://schemas.microsoft.com/office/powerpoint/2010/main" val="57215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bg>
      <p:bgPr>
        <a:solidFill>
          <a:schemeClr val="lt1"/>
        </a:solidFill>
        <a:effectLst/>
      </p:bgPr>
    </p:bg>
    <p:spTree>
      <p:nvGrpSpPr>
        <p:cNvPr id="1" name="Shape 15"/>
        <p:cNvGrpSpPr/>
        <p:nvPr/>
      </p:nvGrpSpPr>
      <p:grpSpPr>
        <a:xfrm>
          <a:off x="0" y="0"/>
          <a:ext cx="0" cy="0"/>
          <a:chOff x="0" y="0"/>
          <a:chExt cx="0" cy="0"/>
        </a:xfrm>
      </p:grpSpPr>
      <p:pic>
        <p:nvPicPr>
          <p:cNvPr id="17" name="Google Shape;17;p11" descr="A picture containing rectangle&#10;&#10;Description automatically generated"/>
          <p:cNvPicPr preferRelativeResize="0"/>
          <p:nvPr/>
        </p:nvPicPr>
        <p:blipFill rotWithShape="1">
          <a:blip r:embed="rId2">
            <a:alphaModFix/>
          </a:blip>
          <a:srcRect r="19145"/>
          <a:stretch/>
        </p:blipFill>
        <p:spPr>
          <a:xfrm>
            <a:off x="0" y="-1568"/>
            <a:ext cx="12192000" cy="6858000"/>
          </a:xfrm>
          <a:prstGeom prst="rect">
            <a:avLst/>
          </a:prstGeom>
          <a:noFill/>
          <a:ln>
            <a:noFill/>
          </a:ln>
        </p:spPr>
      </p:pic>
      <p:sp>
        <p:nvSpPr>
          <p:cNvPr id="7" name="Title 1">
            <a:extLst>
              <a:ext uri="{FF2B5EF4-FFF2-40B4-BE49-F238E27FC236}">
                <a16:creationId xmlns:a16="http://schemas.microsoft.com/office/drawing/2014/main" id="{BE9C1D23-4756-4BEA-840A-1371892A7FFA}"/>
              </a:ext>
            </a:extLst>
          </p:cNvPr>
          <p:cNvSpPr>
            <a:spLocks noGrp="1"/>
          </p:cNvSpPr>
          <p:nvPr>
            <p:ph type="title"/>
          </p:nvPr>
        </p:nvSpPr>
        <p:spPr>
          <a:xfrm>
            <a:off x="838200" y="1568"/>
            <a:ext cx="10515600" cy="1000968"/>
          </a:xfrm>
        </p:spPr>
        <p:txBody>
          <a:bodyPr/>
          <a:lstStyle>
            <a:lvl1pPr>
              <a:defRPr b="1">
                <a:solidFill>
                  <a:schemeClr val="bg1"/>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D5243A08-9FF1-4AEF-ABCD-75CFEDFA6137}"/>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2_Title and Content">
    <p:bg>
      <p:bgPr>
        <a:solidFill>
          <a:schemeClr val="lt1"/>
        </a:solidFill>
        <a:effectLst/>
      </p:bgPr>
    </p:bg>
    <p:spTree>
      <p:nvGrpSpPr>
        <p:cNvPr id="1" name="Shape 15"/>
        <p:cNvGrpSpPr/>
        <p:nvPr/>
      </p:nvGrpSpPr>
      <p:grpSpPr>
        <a:xfrm>
          <a:off x="0" y="0"/>
          <a:ext cx="0" cy="0"/>
          <a:chOff x="0" y="0"/>
          <a:chExt cx="0" cy="0"/>
        </a:xfrm>
      </p:grpSpPr>
      <p:pic>
        <p:nvPicPr>
          <p:cNvPr id="17" name="Google Shape;17;p11" descr="A picture containing rectangle&#10;&#10;Description automatically generated"/>
          <p:cNvPicPr preferRelativeResize="0"/>
          <p:nvPr/>
        </p:nvPicPr>
        <p:blipFill rotWithShape="1">
          <a:blip r:embed="rId2">
            <a:alphaModFix/>
          </a:blip>
          <a:srcRect r="19145"/>
          <a:stretch/>
        </p:blipFill>
        <p:spPr>
          <a:xfrm>
            <a:off x="0" y="-1568"/>
            <a:ext cx="12192000" cy="6858000"/>
          </a:xfrm>
          <a:prstGeom prst="rect">
            <a:avLst/>
          </a:prstGeom>
          <a:noFill/>
          <a:ln>
            <a:noFill/>
          </a:ln>
        </p:spPr>
      </p:pic>
      <p:sp>
        <p:nvSpPr>
          <p:cNvPr id="7" name="Title 1">
            <a:extLst>
              <a:ext uri="{FF2B5EF4-FFF2-40B4-BE49-F238E27FC236}">
                <a16:creationId xmlns:a16="http://schemas.microsoft.com/office/drawing/2014/main" id="{BE9C1D23-4756-4BEA-840A-1371892A7FFA}"/>
              </a:ext>
            </a:extLst>
          </p:cNvPr>
          <p:cNvSpPr>
            <a:spLocks noGrp="1"/>
          </p:cNvSpPr>
          <p:nvPr>
            <p:ph type="title"/>
          </p:nvPr>
        </p:nvSpPr>
        <p:spPr>
          <a:xfrm>
            <a:off x="838200" y="1568"/>
            <a:ext cx="10515600" cy="1000968"/>
          </a:xfrm>
        </p:spPr>
        <p:txBody>
          <a:bodyPr/>
          <a:lstStyle>
            <a:lvl1pPr>
              <a:defRPr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06764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1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5" name="Google Shape;2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
        <p:cNvGrpSpPr/>
        <p:nvPr/>
      </p:nvGrpSpPr>
      <p:grpSpPr>
        <a:xfrm>
          <a:off x="0" y="0"/>
          <a:ext cx="0" cy="0"/>
          <a:chOff x="0" y="0"/>
          <a:chExt cx="0" cy="0"/>
        </a:xfrm>
      </p:grpSpPr>
      <p:sp>
        <p:nvSpPr>
          <p:cNvPr id="29" name="Google Shape;29;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6" name="Google Shape;56;p1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7" name="Google Shape;5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8"/>
          <p:cNvSpPr>
            <a:spLocks noGrp="1"/>
          </p:cNvSpPr>
          <p:nvPr>
            <p:ph type="pic" idx="2"/>
          </p:nvPr>
        </p:nvSpPr>
        <p:spPr>
          <a:xfrm>
            <a:off x="5183188" y="987425"/>
            <a:ext cx="6172200" cy="4873625"/>
          </a:xfrm>
          <a:prstGeom prst="rect">
            <a:avLst/>
          </a:prstGeom>
          <a:noFill/>
          <a:ln>
            <a:noFill/>
          </a:ln>
        </p:spPr>
      </p:sp>
      <p:sp>
        <p:nvSpPr>
          <p:cNvPr id="63" name="Google Shape;63;p1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9" name="Google Shape;69;p1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65" r:id="rId3"/>
    <p:sldLayoutId id="2147483653" r:id="rId4"/>
    <p:sldLayoutId id="2147483654" r:id="rId5"/>
    <p:sldLayoutId id="2147483655" r:id="rId6"/>
    <p:sldLayoutId id="2147483658" r:id="rId7"/>
    <p:sldLayoutId id="2147483659" r:id="rId8"/>
    <p:sldLayoutId id="2147483660" r:id="rId9"/>
    <p:sldLayoutId id="2147483661" r:id="rId10"/>
    <p:sldLayoutId id="2147483662" r:id="rId11"/>
    <p:sldLayoutId id="2147483663" r:id="rId12"/>
    <p:sldLayoutId id="2147483664"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mailto:Steve.Lasker@Microsoft.com" TargetMode="External"/><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ithub.com/stevelasker/presentations" TargetMode="External"/><Relationship Id="rId4" Type="http://schemas.openxmlformats.org/officeDocument/2006/relationships/hyperlink" Target="https://stevelasker.blog/" TargetMode="Externa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hyperlink" Target="http://aka.ms/acr/helm-repos" TargetMode="External"/><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3.png"/><Relationship Id="rId7" Type="http://schemas.openxmlformats.org/officeDocument/2006/relationships/image" Target="../media/image37.sv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32.png"/><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0.jpg"/><Relationship Id="rId5" Type="http://schemas.openxmlformats.org/officeDocument/2006/relationships/image" Target="../media/image35.svg"/><Relationship Id="rId15" Type="http://schemas.openxmlformats.org/officeDocument/2006/relationships/image" Target="../media/image44.png"/><Relationship Id="rId10" Type="http://schemas.openxmlformats.org/officeDocument/2006/relationships/image" Target="../media/image39.svg"/><Relationship Id="rId4" Type="http://schemas.openxmlformats.org/officeDocument/2006/relationships/image" Target="../media/image34.png"/><Relationship Id="rId9" Type="http://schemas.openxmlformats.org/officeDocument/2006/relationships/image" Target="../media/image38.png"/><Relationship Id="rId1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6.png"/><Relationship Id="rId7"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Google Shape;88;p2"/>
          <p:cNvSpPr txBox="1"/>
          <p:nvPr/>
        </p:nvSpPr>
        <p:spPr>
          <a:xfrm>
            <a:off x="627791" y="2098709"/>
            <a:ext cx="10515600" cy="1325563"/>
          </a:xfrm>
          <a:prstGeom prst="rect">
            <a:avLst/>
          </a:prstGeom>
          <a:noFill/>
          <a:ln>
            <a:noFill/>
          </a:ln>
        </p:spPr>
        <p:txBody>
          <a:bodyPr spcFirstLastPara="1" wrap="square" lIns="91425" tIns="45700" rIns="91425" bIns="45700" anchor="ctr" anchorCtr="0">
            <a:normAutofit fontScale="32500" lnSpcReduction="20000"/>
          </a:bodyPr>
          <a:lstStyle/>
          <a:p>
            <a:pPr algn="l"/>
            <a:r>
              <a:rPr lang="en-US" sz="9600" b="1" i="0" cap="all" dirty="0">
                <a:solidFill>
                  <a:srgbClr val="FFFFFF"/>
                </a:solidFill>
                <a:effectLst/>
                <a:latin typeface="+mj-lt"/>
              </a:rPr>
              <a:t>Distributing Supply Chain Artifacts with </a:t>
            </a:r>
            <a:br>
              <a:rPr lang="en-US" sz="9600" b="1" i="0" cap="all" dirty="0">
                <a:solidFill>
                  <a:srgbClr val="FFFFFF"/>
                </a:solidFill>
                <a:effectLst/>
                <a:latin typeface="+mj-lt"/>
              </a:rPr>
            </a:br>
            <a:r>
              <a:rPr lang="en-US" sz="9600" b="1" i="0" cap="all" dirty="0">
                <a:solidFill>
                  <a:srgbClr val="FFFFFF"/>
                </a:solidFill>
                <a:effectLst/>
                <a:latin typeface="+mj-lt"/>
              </a:rPr>
              <a:t>OCI &amp; ORAS Artifacts</a:t>
            </a:r>
          </a:p>
        </p:txBody>
      </p:sp>
      <p:sp>
        <p:nvSpPr>
          <p:cNvPr id="2" name="TextBox 1">
            <a:extLst>
              <a:ext uri="{FF2B5EF4-FFF2-40B4-BE49-F238E27FC236}">
                <a16:creationId xmlns:a16="http://schemas.microsoft.com/office/drawing/2014/main" id="{2B031C07-352D-45D2-82FF-653E3A33A7D0}"/>
              </a:ext>
            </a:extLst>
          </p:cNvPr>
          <p:cNvSpPr txBox="1"/>
          <p:nvPr/>
        </p:nvSpPr>
        <p:spPr>
          <a:xfrm>
            <a:off x="324372" y="3714892"/>
            <a:ext cx="5200766" cy="2169825"/>
          </a:xfrm>
          <a:prstGeom prst="rect">
            <a:avLst/>
          </a:prstGeom>
          <a:noFill/>
        </p:spPr>
        <p:txBody>
          <a:bodyPr wrap="square" rtlCol="0">
            <a:spAutoFit/>
          </a:bodyPr>
          <a:lstStyle/>
          <a:p>
            <a:r>
              <a:rPr lang="en-US" sz="4000" b="1" dirty="0">
                <a:solidFill>
                  <a:schemeClr val="bg1"/>
                </a:solidFill>
                <a:latin typeface="Arial" panose="020B0604020202020204" pitchFamily="34" charset="0"/>
                <a:cs typeface="Arial" panose="020B0604020202020204" pitchFamily="34" charset="0"/>
              </a:rPr>
              <a:t>Steve Lasker</a:t>
            </a:r>
          </a:p>
          <a:p>
            <a:r>
              <a:rPr lang="en-US" sz="1400" dirty="0">
                <a:solidFill>
                  <a:schemeClr val="bg1"/>
                </a:solidFill>
                <a:latin typeface="Arial" panose="020B0604020202020204" pitchFamily="34" charset="0"/>
                <a:cs typeface="Arial" panose="020B0604020202020204" pitchFamily="34" charset="0"/>
              </a:rPr>
              <a:t>Principal PM Architect</a:t>
            </a:r>
          </a:p>
          <a:p>
            <a:r>
              <a:rPr lang="en-US" sz="1400" dirty="0">
                <a:solidFill>
                  <a:schemeClr val="bg1"/>
                </a:solidFill>
                <a:latin typeface="Arial" panose="020B0604020202020204" pitchFamily="34" charset="0"/>
                <a:cs typeface="Arial" panose="020B0604020202020204" pitchFamily="34" charset="0"/>
              </a:rPr>
              <a:t>Azure Container Registries</a:t>
            </a:r>
          </a:p>
          <a:p>
            <a:r>
              <a:rPr lang="en-US" sz="11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Steve.Lasker@Microsoft.com</a:t>
            </a:r>
            <a:endParaRPr lang="en-US" sz="1100" dirty="0">
              <a:solidFill>
                <a:schemeClr val="bg1"/>
              </a:solidFill>
              <a:latin typeface="Arial" panose="020B0604020202020204" pitchFamily="34" charset="0"/>
              <a:cs typeface="Arial" panose="020B0604020202020204" pitchFamily="34" charset="0"/>
            </a:endParaRPr>
          </a:p>
          <a:p>
            <a:r>
              <a:rPr lang="en-US" sz="1400" dirty="0">
                <a:solidFill>
                  <a:schemeClr val="bg1"/>
                </a:solidFill>
                <a:latin typeface="Arial" panose="020B0604020202020204" pitchFamily="34" charset="0"/>
                <a:cs typeface="Arial" panose="020B0604020202020204" pitchFamily="34" charset="0"/>
              </a:rPr>
              <a:t>@</a:t>
            </a:r>
            <a:r>
              <a:rPr lang="en-US" sz="1400" dirty="0" err="1">
                <a:solidFill>
                  <a:schemeClr val="bg1"/>
                </a:solidFill>
                <a:latin typeface="Arial" panose="020B0604020202020204" pitchFamily="34" charset="0"/>
                <a:cs typeface="Arial" panose="020B0604020202020204" pitchFamily="34" charset="0"/>
              </a:rPr>
              <a:t>SteveLasker</a:t>
            </a:r>
            <a:endParaRPr lang="en-US" sz="1400" dirty="0">
              <a:solidFill>
                <a:schemeClr val="bg1"/>
              </a:solidFill>
              <a:latin typeface="Arial" panose="020B0604020202020204" pitchFamily="34" charset="0"/>
              <a:cs typeface="Arial" panose="020B0604020202020204" pitchFamily="34" charset="0"/>
            </a:endParaRPr>
          </a:p>
          <a:p>
            <a:r>
              <a:rPr lang="en-US" sz="1400" dirty="0" err="1">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SteveLasker.blog</a:t>
            </a:r>
            <a:endParaRPr lang="en-US" sz="1400"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github.com/</a:t>
            </a:r>
            <a:r>
              <a:rPr lang="en-US" dirty="0" err="1">
                <a:solidFill>
                  <a:schemeClr val="bg1"/>
                </a:solidFill>
                <a:latin typeface="Arial" panose="020B0604020202020204" pitchFamily="34" charset="0"/>
                <a:cs typeface="Arial" panose="020B0604020202020204" pitchFamily="34" charset="0"/>
              </a:rPr>
              <a:t>SteveLasker</a:t>
            </a:r>
            <a:endParaRPr lang="en-US" sz="1400" dirty="0">
              <a:solidFill>
                <a:schemeClr val="bg1"/>
              </a:solidFill>
              <a:latin typeface="Arial" panose="020B0604020202020204" pitchFamily="34" charset="0"/>
              <a:cs typeface="Arial" panose="020B0604020202020204" pitchFamily="34" charset="0"/>
            </a:endParaRPr>
          </a:p>
          <a:p>
            <a:r>
              <a:rPr lang="en-US" sz="14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github.com/</a:t>
            </a:r>
            <a:r>
              <a:rPr lang="en-US" sz="1400" dirty="0" err="1">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SteveLasker</a:t>
            </a:r>
            <a:r>
              <a:rPr lang="en-US" sz="14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/presentations</a:t>
            </a:r>
            <a:endParaRPr lang="en-US" sz="1400" dirty="0">
              <a:solidFill>
                <a:schemeClr val="bg1"/>
              </a:solidFill>
              <a:latin typeface="Arial" panose="020B0604020202020204" pitchFamily="34" charset="0"/>
              <a:cs typeface="Arial" panose="020B0604020202020204" pitchFamily="34" charset="0"/>
            </a:endParaRPr>
          </a:p>
        </p:txBody>
      </p:sp>
      <p:pic>
        <p:nvPicPr>
          <p:cNvPr id="3" name="Picture 2" descr="Image result for blog logo">
            <a:extLst>
              <a:ext uri="{FF2B5EF4-FFF2-40B4-BE49-F238E27FC236}">
                <a16:creationId xmlns:a16="http://schemas.microsoft.com/office/drawing/2014/main" id="{FA1A27C5-2E05-483A-A034-90F5753A90C1}"/>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9914" t="25719" r="20598" b="21779"/>
          <a:stretch/>
        </p:blipFill>
        <p:spPr bwMode="auto">
          <a:xfrm>
            <a:off x="115126" y="5275191"/>
            <a:ext cx="209246" cy="986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twitter logo">
            <a:extLst>
              <a:ext uri="{FF2B5EF4-FFF2-40B4-BE49-F238E27FC236}">
                <a16:creationId xmlns:a16="http://schemas.microsoft.com/office/drawing/2014/main" id="{CE3B21EE-3899-4475-A184-F912ABDFBFBC}"/>
              </a:ext>
            </a:extLst>
          </p:cNvPr>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164023" y="5026098"/>
            <a:ext cx="160349" cy="1202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automatically generated">
            <a:extLst>
              <a:ext uri="{FF2B5EF4-FFF2-40B4-BE49-F238E27FC236}">
                <a16:creationId xmlns:a16="http://schemas.microsoft.com/office/drawing/2014/main" id="{763450E1-9EBA-41C2-AB66-C4D0125260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7867" y="5466017"/>
            <a:ext cx="106505" cy="106505"/>
          </a:xfrm>
          <a:prstGeom prst="rect">
            <a:avLst/>
          </a:prstGeom>
        </p:spPr>
      </p:pic>
      <p:pic>
        <p:nvPicPr>
          <p:cNvPr id="9" name="Picture 6" descr="Image result for email logo">
            <a:extLst>
              <a:ext uri="{FF2B5EF4-FFF2-40B4-BE49-F238E27FC236}">
                <a16:creationId xmlns:a16="http://schemas.microsoft.com/office/drawing/2014/main" id="{BB075724-A79D-4637-A8CD-53D17E8A43E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54" t="25210" r="12924" b="24405"/>
          <a:stretch/>
        </p:blipFill>
        <p:spPr bwMode="auto">
          <a:xfrm>
            <a:off x="173223" y="4830285"/>
            <a:ext cx="151149" cy="1050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38DB22B-AC08-C8FF-4C60-97F0A4139FE4}"/>
              </a:ext>
            </a:extLst>
          </p:cNvPr>
          <p:cNvSpPr txBox="1"/>
          <p:nvPr/>
        </p:nvSpPr>
        <p:spPr>
          <a:xfrm>
            <a:off x="7126761" y="6327231"/>
            <a:ext cx="5328850" cy="400110"/>
          </a:xfrm>
          <a:prstGeom prst="rect">
            <a:avLst/>
          </a:prstGeom>
          <a:noFill/>
        </p:spPr>
        <p:txBody>
          <a:bodyPr wrap="square">
            <a:spAutoFit/>
          </a:bodyPr>
          <a:lstStyle/>
          <a:p>
            <a:r>
              <a:rPr lang="en-US" sz="2000" b="1" i="1" dirty="0"/>
              <a:t>Registries </a:t>
            </a:r>
            <a:r>
              <a:rPr lang="en-US" sz="2000" i="1" dirty="0"/>
              <a:t>The Elegance and Evolution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29EA0-2446-CB06-F4F8-213DCD12BCAF}"/>
              </a:ext>
            </a:extLst>
          </p:cNvPr>
          <p:cNvSpPr>
            <a:spLocks noGrp="1"/>
          </p:cNvSpPr>
          <p:nvPr>
            <p:ph type="title"/>
          </p:nvPr>
        </p:nvSpPr>
        <p:spPr/>
        <p:txBody>
          <a:bodyPr/>
          <a:lstStyle/>
          <a:p>
            <a:r>
              <a:rPr lang="en-US" dirty="0"/>
              <a:t>Assets &amp; Liabilities</a:t>
            </a:r>
          </a:p>
        </p:txBody>
      </p:sp>
      <p:sp>
        <p:nvSpPr>
          <p:cNvPr id="6" name="Text Placeholder 5">
            <a:extLst>
              <a:ext uri="{FF2B5EF4-FFF2-40B4-BE49-F238E27FC236}">
                <a16:creationId xmlns:a16="http://schemas.microsoft.com/office/drawing/2014/main" id="{FB35ABD7-E72C-9B08-C1F6-4F6F61D42092}"/>
              </a:ext>
            </a:extLst>
          </p:cNvPr>
          <p:cNvSpPr>
            <a:spLocks noGrp="1"/>
          </p:cNvSpPr>
          <p:nvPr>
            <p:ph idx="1"/>
          </p:nvPr>
        </p:nvSpPr>
        <p:spPr/>
        <p:txBody>
          <a:bodyPr>
            <a:normAutofit fontScale="92500" lnSpcReduction="10000"/>
          </a:bodyPr>
          <a:lstStyle/>
          <a:p>
            <a:r>
              <a:rPr lang="en-US" dirty="0"/>
              <a:t>Non-Deployed Content</a:t>
            </a:r>
          </a:p>
          <a:p>
            <a:pPr lvl="1"/>
            <a:r>
              <a:rPr lang="en-US" dirty="0"/>
              <a:t>How long do you keep it?</a:t>
            </a:r>
          </a:p>
          <a:p>
            <a:pPr lvl="1"/>
            <a:r>
              <a:rPr lang="en-US" dirty="0"/>
              <a:t>Should you keep it?</a:t>
            </a:r>
          </a:p>
          <a:p>
            <a:pPr lvl="1"/>
            <a:r>
              <a:rPr lang="en-US" dirty="0"/>
              <a:t>Is it </a:t>
            </a:r>
            <a:r>
              <a:rPr lang="en-US" i="1" dirty="0"/>
              <a:t>just </a:t>
            </a:r>
            <a:r>
              <a:rPr lang="en-US" dirty="0"/>
              <a:t>a storage problem?</a:t>
            </a:r>
          </a:p>
          <a:p>
            <a:pPr lvl="1"/>
            <a:r>
              <a:rPr lang="en-US" dirty="0"/>
              <a:t>What about newly discovered vulnerabilities?</a:t>
            </a:r>
          </a:p>
          <a:p>
            <a:r>
              <a:rPr lang="en-US" dirty="0"/>
              <a:t>Deployed Content</a:t>
            </a:r>
          </a:p>
          <a:p>
            <a:pPr lvl="1"/>
            <a:r>
              <a:rPr lang="en-US" dirty="0"/>
              <a:t>Compliance: must keep for </a:t>
            </a:r>
            <a:r>
              <a:rPr lang="en-US" i="1" dirty="0"/>
              <a:t>18*</a:t>
            </a:r>
            <a:r>
              <a:rPr lang="en-US" dirty="0"/>
              <a:t> months</a:t>
            </a:r>
          </a:p>
          <a:p>
            <a:pPr lvl="2"/>
            <a:r>
              <a:rPr lang="en-US" dirty="0"/>
              <a:t>Deployed binaries, including the associated</a:t>
            </a:r>
          </a:p>
          <a:p>
            <a:pPr lvl="3"/>
            <a:r>
              <a:rPr lang="en-US" dirty="0"/>
              <a:t>SBOMs, Claims, Scan Results</a:t>
            </a:r>
          </a:p>
          <a:p>
            <a:r>
              <a:rPr lang="en-US" dirty="0"/>
              <a:t>Archived Binaries</a:t>
            </a:r>
          </a:p>
          <a:p>
            <a:pPr lvl="1"/>
            <a:r>
              <a:rPr lang="en-US" dirty="0"/>
              <a:t>What about new vulnerabilities, in deployed content, from 2 months ago?</a:t>
            </a:r>
          </a:p>
          <a:p>
            <a:pPr lvl="1"/>
            <a:r>
              <a:rPr lang="en-US" dirty="0"/>
              <a:t>Do you patch the archived binaries, saved for compliance?</a:t>
            </a:r>
          </a:p>
          <a:p>
            <a:pPr lvl="1"/>
            <a:endParaRPr lang="en-US" dirty="0"/>
          </a:p>
        </p:txBody>
      </p:sp>
      <p:graphicFrame>
        <p:nvGraphicFramePr>
          <p:cNvPr id="10" name="Chart 9">
            <a:extLst>
              <a:ext uri="{FF2B5EF4-FFF2-40B4-BE49-F238E27FC236}">
                <a16:creationId xmlns:a16="http://schemas.microsoft.com/office/drawing/2014/main" id="{32677140-BAFF-D73A-8B21-D0214B0CB146}"/>
              </a:ext>
            </a:extLst>
          </p:cNvPr>
          <p:cNvGraphicFramePr/>
          <p:nvPr>
            <p:extLst>
              <p:ext uri="{D42A27DB-BD31-4B8C-83A1-F6EECF244321}">
                <p14:modId xmlns:p14="http://schemas.microsoft.com/office/powerpoint/2010/main" val="3834726367"/>
              </p:ext>
            </p:extLst>
          </p:nvPr>
        </p:nvGraphicFramePr>
        <p:xfrm>
          <a:off x="7181088" y="1002536"/>
          <a:ext cx="5010912" cy="4252216"/>
        </p:xfrm>
        <a:graphic>
          <a:graphicData uri="http://schemas.openxmlformats.org/drawingml/2006/chart">
            <c:chart xmlns:c="http://schemas.openxmlformats.org/drawingml/2006/chart" xmlns:r="http://schemas.openxmlformats.org/officeDocument/2006/relationships" r:id="rId3"/>
          </a:graphicData>
        </a:graphic>
      </p:graphicFrame>
      <p:sp>
        <p:nvSpPr>
          <p:cNvPr id="11" name="Speech Bubble: Rectangle 10">
            <a:extLst>
              <a:ext uri="{FF2B5EF4-FFF2-40B4-BE49-F238E27FC236}">
                <a16:creationId xmlns:a16="http://schemas.microsoft.com/office/drawing/2014/main" id="{46F3911E-C6BC-5D21-B9E3-611B6035DB19}"/>
              </a:ext>
            </a:extLst>
          </p:cNvPr>
          <p:cNvSpPr/>
          <p:nvPr/>
        </p:nvSpPr>
        <p:spPr>
          <a:xfrm>
            <a:off x="4768096" y="2103518"/>
            <a:ext cx="6758296" cy="1816592"/>
          </a:xfrm>
          <a:custGeom>
            <a:avLst/>
            <a:gdLst>
              <a:gd name="connsiteX0" fmla="*/ 0 w 3681984"/>
              <a:gd name="connsiteY0" fmla="*/ 0 h 1678480"/>
              <a:gd name="connsiteX1" fmla="*/ 613664 w 3681984"/>
              <a:gd name="connsiteY1" fmla="*/ 0 h 1678480"/>
              <a:gd name="connsiteX2" fmla="*/ 613664 w 3681984"/>
              <a:gd name="connsiteY2" fmla="*/ 0 h 1678480"/>
              <a:gd name="connsiteX3" fmla="*/ 1534160 w 3681984"/>
              <a:gd name="connsiteY3" fmla="*/ 0 h 1678480"/>
              <a:gd name="connsiteX4" fmla="*/ 3681984 w 3681984"/>
              <a:gd name="connsiteY4" fmla="*/ 0 h 1678480"/>
              <a:gd name="connsiteX5" fmla="*/ 3681984 w 3681984"/>
              <a:gd name="connsiteY5" fmla="*/ 279747 h 1678480"/>
              <a:gd name="connsiteX6" fmla="*/ 3681984 w 3681984"/>
              <a:gd name="connsiteY6" fmla="*/ 279747 h 1678480"/>
              <a:gd name="connsiteX7" fmla="*/ 3681984 w 3681984"/>
              <a:gd name="connsiteY7" fmla="*/ 699367 h 1678480"/>
              <a:gd name="connsiteX8" fmla="*/ 3681984 w 3681984"/>
              <a:gd name="connsiteY8" fmla="*/ 1678480 h 1678480"/>
              <a:gd name="connsiteX9" fmla="*/ 1534160 w 3681984"/>
              <a:gd name="connsiteY9" fmla="*/ 1678480 h 1678480"/>
              <a:gd name="connsiteX10" fmla="*/ 613664 w 3681984"/>
              <a:gd name="connsiteY10" fmla="*/ 1678480 h 1678480"/>
              <a:gd name="connsiteX11" fmla="*/ 613664 w 3681984"/>
              <a:gd name="connsiteY11" fmla="*/ 1678480 h 1678480"/>
              <a:gd name="connsiteX12" fmla="*/ 0 w 3681984"/>
              <a:gd name="connsiteY12" fmla="*/ 1678480 h 1678480"/>
              <a:gd name="connsiteX13" fmla="*/ 0 w 3681984"/>
              <a:gd name="connsiteY13" fmla="*/ 699367 h 1678480"/>
              <a:gd name="connsiteX14" fmla="*/ -3181087 w 3681984"/>
              <a:gd name="connsiteY14" fmla="*/ 144836 h 1678480"/>
              <a:gd name="connsiteX15" fmla="*/ 0 w 3681984"/>
              <a:gd name="connsiteY15" fmla="*/ 279747 h 1678480"/>
              <a:gd name="connsiteX16" fmla="*/ 0 w 3681984"/>
              <a:gd name="connsiteY16" fmla="*/ 0 h 1678480"/>
              <a:gd name="connsiteX0" fmla="*/ 3181087 w 6863071"/>
              <a:gd name="connsiteY0" fmla="*/ 0 h 1916605"/>
              <a:gd name="connsiteX1" fmla="*/ 3794751 w 6863071"/>
              <a:gd name="connsiteY1" fmla="*/ 0 h 1916605"/>
              <a:gd name="connsiteX2" fmla="*/ 3794751 w 6863071"/>
              <a:gd name="connsiteY2" fmla="*/ 0 h 1916605"/>
              <a:gd name="connsiteX3" fmla="*/ 4715247 w 6863071"/>
              <a:gd name="connsiteY3" fmla="*/ 0 h 1916605"/>
              <a:gd name="connsiteX4" fmla="*/ 6863071 w 6863071"/>
              <a:gd name="connsiteY4" fmla="*/ 0 h 1916605"/>
              <a:gd name="connsiteX5" fmla="*/ 6863071 w 6863071"/>
              <a:gd name="connsiteY5" fmla="*/ 279747 h 1916605"/>
              <a:gd name="connsiteX6" fmla="*/ 6863071 w 6863071"/>
              <a:gd name="connsiteY6" fmla="*/ 279747 h 1916605"/>
              <a:gd name="connsiteX7" fmla="*/ 6863071 w 6863071"/>
              <a:gd name="connsiteY7" fmla="*/ 699367 h 1916605"/>
              <a:gd name="connsiteX8" fmla="*/ 6715434 w 6863071"/>
              <a:gd name="connsiteY8" fmla="*/ 1916605 h 1916605"/>
              <a:gd name="connsiteX9" fmla="*/ 4715247 w 6863071"/>
              <a:gd name="connsiteY9" fmla="*/ 1678480 h 1916605"/>
              <a:gd name="connsiteX10" fmla="*/ 3794751 w 6863071"/>
              <a:gd name="connsiteY10" fmla="*/ 1678480 h 1916605"/>
              <a:gd name="connsiteX11" fmla="*/ 3794751 w 6863071"/>
              <a:gd name="connsiteY11" fmla="*/ 1678480 h 1916605"/>
              <a:gd name="connsiteX12" fmla="*/ 3181087 w 6863071"/>
              <a:gd name="connsiteY12" fmla="*/ 1678480 h 1916605"/>
              <a:gd name="connsiteX13" fmla="*/ 3181087 w 6863071"/>
              <a:gd name="connsiteY13" fmla="*/ 699367 h 1916605"/>
              <a:gd name="connsiteX14" fmla="*/ 0 w 6863071"/>
              <a:gd name="connsiteY14" fmla="*/ 144836 h 1916605"/>
              <a:gd name="connsiteX15" fmla="*/ 3181087 w 6863071"/>
              <a:gd name="connsiteY15" fmla="*/ 279747 h 1916605"/>
              <a:gd name="connsiteX16" fmla="*/ 3181087 w 6863071"/>
              <a:gd name="connsiteY16" fmla="*/ 0 h 1916605"/>
              <a:gd name="connsiteX0" fmla="*/ 3181087 w 6863071"/>
              <a:gd name="connsiteY0" fmla="*/ 0 h 1916605"/>
              <a:gd name="connsiteX1" fmla="*/ 3794751 w 6863071"/>
              <a:gd name="connsiteY1" fmla="*/ 0 h 1916605"/>
              <a:gd name="connsiteX2" fmla="*/ 3794751 w 6863071"/>
              <a:gd name="connsiteY2" fmla="*/ 0 h 1916605"/>
              <a:gd name="connsiteX3" fmla="*/ 4715247 w 6863071"/>
              <a:gd name="connsiteY3" fmla="*/ 0 h 1916605"/>
              <a:gd name="connsiteX4" fmla="*/ 6863071 w 6863071"/>
              <a:gd name="connsiteY4" fmla="*/ 0 h 1916605"/>
              <a:gd name="connsiteX5" fmla="*/ 6863071 w 6863071"/>
              <a:gd name="connsiteY5" fmla="*/ 279747 h 1916605"/>
              <a:gd name="connsiteX6" fmla="*/ 6863071 w 6863071"/>
              <a:gd name="connsiteY6" fmla="*/ 279747 h 1916605"/>
              <a:gd name="connsiteX7" fmla="*/ 6863071 w 6863071"/>
              <a:gd name="connsiteY7" fmla="*/ 699367 h 1916605"/>
              <a:gd name="connsiteX8" fmla="*/ 6715434 w 6863071"/>
              <a:gd name="connsiteY8" fmla="*/ 1916605 h 1916605"/>
              <a:gd name="connsiteX9" fmla="*/ 4715247 w 6863071"/>
              <a:gd name="connsiteY9" fmla="*/ 1678480 h 1916605"/>
              <a:gd name="connsiteX10" fmla="*/ 3794751 w 6863071"/>
              <a:gd name="connsiteY10" fmla="*/ 1678480 h 1916605"/>
              <a:gd name="connsiteX11" fmla="*/ 3794751 w 6863071"/>
              <a:gd name="connsiteY11" fmla="*/ 1678480 h 1916605"/>
              <a:gd name="connsiteX12" fmla="*/ 3162037 w 6863071"/>
              <a:gd name="connsiteY12" fmla="*/ 1607043 h 1916605"/>
              <a:gd name="connsiteX13" fmla="*/ 3181087 w 6863071"/>
              <a:gd name="connsiteY13" fmla="*/ 699367 h 1916605"/>
              <a:gd name="connsiteX14" fmla="*/ 0 w 6863071"/>
              <a:gd name="connsiteY14" fmla="*/ 144836 h 1916605"/>
              <a:gd name="connsiteX15" fmla="*/ 3181087 w 6863071"/>
              <a:gd name="connsiteY15" fmla="*/ 279747 h 1916605"/>
              <a:gd name="connsiteX16" fmla="*/ 3181087 w 6863071"/>
              <a:gd name="connsiteY16" fmla="*/ 0 h 1916605"/>
              <a:gd name="connsiteX0" fmla="*/ 3181087 w 6863071"/>
              <a:gd name="connsiteY0" fmla="*/ 0 h 1916605"/>
              <a:gd name="connsiteX1" fmla="*/ 3794751 w 6863071"/>
              <a:gd name="connsiteY1" fmla="*/ 0 h 1916605"/>
              <a:gd name="connsiteX2" fmla="*/ 3794751 w 6863071"/>
              <a:gd name="connsiteY2" fmla="*/ 0 h 1916605"/>
              <a:gd name="connsiteX3" fmla="*/ 4715247 w 6863071"/>
              <a:gd name="connsiteY3" fmla="*/ 0 h 1916605"/>
              <a:gd name="connsiteX4" fmla="*/ 6863071 w 6863071"/>
              <a:gd name="connsiteY4" fmla="*/ 0 h 1916605"/>
              <a:gd name="connsiteX5" fmla="*/ 6863071 w 6863071"/>
              <a:gd name="connsiteY5" fmla="*/ 279747 h 1916605"/>
              <a:gd name="connsiteX6" fmla="*/ 6863071 w 6863071"/>
              <a:gd name="connsiteY6" fmla="*/ 279747 h 1916605"/>
              <a:gd name="connsiteX7" fmla="*/ 6863071 w 6863071"/>
              <a:gd name="connsiteY7" fmla="*/ 699367 h 1916605"/>
              <a:gd name="connsiteX8" fmla="*/ 6715434 w 6863071"/>
              <a:gd name="connsiteY8" fmla="*/ 1916605 h 1916605"/>
              <a:gd name="connsiteX9" fmla="*/ 3794751 w 6863071"/>
              <a:gd name="connsiteY9" fmla="*/ 1678480 h 1916605"/>
              <a:gd name="connsiteX10" fmla="*/ 3794751 w 6863071"/>
              <a:gd name="connsiteY10" fmla="*/ 1678480 h 1916605"/>
              <a:gd name="connsiteX11" fmla="*/ 3162037 w 6863071"/>
              <a:gd name="connsiteY11" fmla="*/ 1607043 h 1916605"/>
              <a:gd name="connsiteX12" fmla="*/ 3181087 w 6863071"/>
              <a:gd name="connsiteY12" fmla="*/ 699367 h 1916605"/>
              <a:gd name="connsiteX13" fmla="*/ 0 w 6863071"/>
              <a:gd name="connsiteY13" fmla="*/ 144836 h 1916605"/>
              <a:gd name="connsiteX14" fmla="*/ 3181087 w 6863071"/>
              <a:gd name="connsiteY14" fmla="*/ 279747 h 1916605"/>
              <a:gd name="connsiteX15" fmla="*/ 3181087 w 6863071"/>
              <a:gd name="connsiteY15" fmla="*/ 0 h 1916605"/>
              <a:gd name="connsiteX0" fmla="*/ 3181087 w 6863071"/>
              <a:gd name="connsiteY0" fmla="*/ 0 h 1916605"/>
              <a:gd name="connsiteX1" fmla="*/ 3794751 w 6863071"/>
              <a:gd name="connsiteY1" fmla="*/ 0 h 1916605"/>
              <a:gd name="connsiteX2" fmla="*/ 3794751 w 6863071"/>
              <a:gd name="connsiteY2" fmla="*/ 0 h 1916605"/>
              <a:gd name="connsiteX3" fmla="*/ 4715247 w 6863071"/>
              <a:gd name="connsiteY3" fmla="*/ 0 h 1916605"/>
              <a:gd name="connsiteX4" fmla="*/ 6863071 w 6863071"/>
              <a:gd name="connsiteY4" fmla="*/ 0 h 1916605"/>
              <a:gd name="connsiteX5" fmla="*/ 6863071 w 6863071"/>
              <a:gd name="connsiteY5" fmla="*/ 279747 h 1916605"/>
              <a:gd name="connsiteX6" fmla="*/ 6863071 w 6863071"/>
              <a:gd name="connsiteY6" fmla="*/ 279747 h 1916605"/>
              <a:gd name="connsiteX7" fmla="*/ 6863071 w 6863071"/>
              <a:gd name="connsiteY7" fmla="*/ 699367 h 1916605"/>
              <a:gd name="connsiteX8" fmla="*/ 6715434 w 6863071"/>
              <a:gd name="connsiteY8" fmla="*/ 1916605 h 1916605"/>
              <a:gd name="connsiteX9" fmla="*/ 3794751 w 6863071"/>
              <a:gd name="connsiteY9" fmla="*/ 1678480 h 1916605"/>
              <a:gd name="connsiteX10" fmla="*/ 3162037 w 6863071"/>
              <a:gd name="connsiteY10" fmla="*/ 1607043 h 1916605"/>
              <a:gd name="connsiteX11" fmla="*/ 3181087 w 6863071"/>
              <a:gd name="connsiteY11" fmla="*/ 699367 h 1916605"/>
              <a:gd name="connsiteX12" fmla="*/ 0 w 6863071"/>
              <a:gd name="connsiteY12" fmla="*/ 144836 h 1916605"/>
              <a:gd name="connsiteX13" fmla="*/ 3181087 w 6863071"/>
              <a:gd name="connsiteY13" fmla="*/ 279747 h 1916605"/>
              <a:gd name="connsiteX14" fmla="*/ 3181087 w 6863071"/>
              <a:gd name="connsiteY14" fmla="*/ 0 h 1916605"/>
              <a:gd name="connsiteX0" fmla="*/ 3181087 w 6863071"/>
              <a:gd name="connsiteY0" fmla="*/ 0 h 1916605"/>
              <a:gd name="connsiteX1" fmla="*/ 3794751 w 6863071"/>
              <a:gd name="connsiteY1" fmla="*/ 0 h 1916605"/>
              <a:gd name="connsiteX2" fmla="*/ 3794751 w 6863071"/>
              <a:gd name="connsiteY2" fmla="*/ 0 h 1916605"/>
              <a:gd name="connsiteX3" fmla="*/ 4715247 w 6863071"/>
              <a:gd name="connsiteY3" fmla="*/ 0 h 1916605"/>
              <a:gd name="connsiteX4" fmla="*/ 6863071 w 6863071"/>
              <a:gd name="connsiteY4" fmla="*/ 0 h 1916605"/>
              <a:gd name="connsiteX5" fmla="*/ 6863071 w 6863071"/>
              <a:gd name="connsiteY5" fmla="*/ 279747 h 1916605"/>
              <a:gd name="connsiteX6" fmla="*/ 6863071 w 6863071"/>
              <a:gd name="connsiteY6" fmla="*/ 279747 h 1916605"/>
              <a:gd name="connsiteX7" fmla="*/ 6863071 w 6863071"/>
              <a:gd name="connsiteY7" fmla="*/ 699367 h 1916605"/>
              <a:gd name="connsiteX8" fmla="*/ 6715434 w 6863071"/>
              <a:gd name="connsiteY8" fmla="*/ 1916605 h 1916605"/>
              <a:gd name="connsiteX9" fmla="*/ 3162037 w 6863071"/>
              <a:gd name="connsiteY9" fmla="*/ 1607043 h 1916605"/>
              <a:gd name="connsiteX10" fmla="*/ 3181087 w 6863071"/>
              <a:gd name="connsiteY10" fmla="*/ 699367 h 1916605"/>
              <a:gd name="connsiteX11" fmla="*/ 0 w 6863071"/>
              <a:gd name="connsiteY11" fmla="*/ 144836 h 1916605"/>
              <a:gd name="connsiteX12" fmla="*/ 3181087 w 6863071"/>
              <a:gd name="connsiteY12" fmla="*/ 279747 h 1916605"/>
              <a:gd name="connsiteX13" fmla="*/ 3181087 w 6863071"/>
              <a:gd name="connsiteY13" fmla="*/ 0 h 1916605"/>
              <a:gd name="connsiteX0" fmla="*/ 3181087 w 6863071"/>
              <a:gd name="connsiteY0" fmla="*/ 0 h 1916605"/>
              <a:gd name="connsiteX1" fmla="*/ 3794751 w 6863071"/>
              <a:gd name="connsiteY1" fmla="*/ 0 h 1916605"/>
              <a:gd name="connsiteX2" fmla="*/ 3794751 w 6863071"/>
              <a:gd name="connsiteY2" fmla="*/ 0 h 1916605"/>
              <a:gd name="connsiteX3" fmla="*/ 4715247 w 6863071"/>
              <a:gd name="connsiteY3" fmla="*/ 0 h 1916605"/>
              <a:gd name="connsiteX4" fmla="*/ 6863071 w 6863071"/>
              <a:gd name="connsiteY4" fmla="*/ 0 h 1916605"/>
              <a:gd name="connsiteX5" fmla="*/ 6863071 w 6863071"/>
              <a:gd name="connsiteY5" fmla="*/ 279747 h 1916605"/>
              <a:gd name="connsiteX6" fmla="*/ 6863071 w 6863071"/>
              <a:gd name="connsiteY6" fmla="*/ 279747 h 1916605"/>
              <a:gd name="connsiteX7" fmla="*/ 6715434 w 6863071"/>
              <a:gd name="connsiteY7" fmla="*/ 1916605 h 1916605"/>
              <a:gd name="connsiteX8" fmla="*/ 3162037 w 6863071"/>
              <a:gd name="connsiteY8" fmla="*/ 1607043 h 1916605"/>
              <a:gd name="connsiteX9" fmla="*/ 3181087 w 6863071"/>
              <a:gd name="connsiteY9" fmla="*/ 699367 h 1916605"/>
              <a:gd name="connsiteX10" fmla="*/ 0 w 6863071"/>
              <a:gd name="connsiteY10" fmla="*/ 144836 h 1916605"/>
              <a:gd name="connsiteX11" fmla="*/ 3181087 w 6863071"/>
              <a:gd name="connsiteY11" fmla="*/ 279747 h 1916605"/>
              <a:gd name="connsiteX12" fmla="*/ 3181087 w 6863071"/>
              <a:gd name="connsiteY12" fmla="*/ 0 h 1916605"/>
              <a:gd name="connsiteX0" fmla="*/ 3181087 w 6863071"/>
              <a:gd name="connsiteY0" fmla="*/ 0 h 1916605"/>
              <a:gd name="connsiteX1" fmla="*/ 3794751 w 6863071"/>
              <a:gd name="connsiteY1" fmla="*/ 0 h 1916605"/>
              <a:gd name="connsiteX2" fmla="*/ 3794751 w 6863071"/>
              <a:gd name="connsiteY2" fmla="*/ 0 h 1916605"/>
              <a:gd name="connsiteX3" fmla="*/ 4715247 w 6863071"/>
              <a:gd name="connsiteY3" fmla="*/ 0 h 1916605"/>
              <a:gd name="connsiteX4" fmla="*/ 6863071 w 6863071"/>
              <a:gd name="connsiteY4" fmla="*/ 0 h 1916605"/>
              <a:gd name="connsiteX5" fmla="*/ 6863071 w 6863071"/>
              <a:gd name="connsiteY5" fmla="*/ 279747 h 1916605"/>
              <a:gd name="connsiteX6" fmla="*/ 6715434 w 6863071"/>
              <a:gd name="connsiteY6" fmla="*/ 1916605 h 1916605"/>
              <a:gd name="connsiteX7" fmla="*/ 3162037 w 6863071"/>
              <a:gd name="connsiteY7" fmla="*/ 1607043 h 1916605"/>
              <a:gd name="connsiteX8" fmla="*/ 3181087 w 6863071"/>
              <a:gd name="connsiteY8" fmla="*/ 699367 h 1916605"/>
              <a:gd name="connsiteX9" fmla="*/ 0 w 6863071"/>
              <a:gd name="connsiteY9" fmla="*/ 144836 h 1916605"/>
              <a:gd name="connsiteX10" fmla="*/ 3181087 w 6863071"/>
              <a:gd name="connsiteY10" fmla="*/ 279747 h 1916605"/>
              <a:gd name="connsiteX11" fmla="*/ 3181087 w 6863071"/>
              <a:gd name="connsiteY11" fmla="*/ 0 h 1916605"/>
              <a:gd name="connsiteX0" fmla="*/ 3181087 w 6863071"/>
              <a:gd name="connsiteY0" fmla="*/ 0 h 1916605"/>
              <a:gd name="connsiteX1" fmla="*/ 3794751 w 6863071"/>
              <a:gd name="connsiteY1" fmla="*/ 0 h 1916605"/>
              <a:gd name="connsiteX2" fmla="*/ 3794751 w 6863071"/>
              <a:gd name="connsiteY2" fmla="*/ 0 h 1916605"/>
              <a:gd name="connsiteX3" fmla="*/ 4715247 w 6863071"/>
              <a:gd name="connsiteY3" fmla="*/ 0 h 1916605"/>
              <a:gd name="connsiteX4" fmla="*/ 6863071 w 6863071"/>
              <a:gd name="connsiteY4" fmla="*/ 0 h 1916605"/>
              <a:gd name="connsiteX5" fmla="*/ 6715434 w 6863071"/>
              <a:gd name="connsiteY5" fmla="*/ 1916605 h 1916605"/>
              <a:gd name="connsiteX6" fmla="*/ 3162037 w 6863071"/>
              <a:gd name="connsiteY6" fmla="*/ 1607043 h 1916605"/>
              <a:gd name="connsiteX7" fmla="*/ 3181087 w 6863071"/>
              <a:gd name="connsiteY7" fmla="*/ 699367 h 1916605"/>
              <a:gd name="connsiteX8" fmla="*/ 0 w 6863071"/>
              <a:gd name="connsiteY8" fmla="*/ 144836 h 1916605"/>
              <a:gd name="connsiteX9" fmla="*/ 3181087 w 6863071"/>
              <a:gd name="connsiteY9" fmla="*/ 279747 h 1916605"/>
              <a:gd name="connsiteX10" fmla="*/ 3181087 w 6863071"/>
              <a:gd name="connsiteY10" fmla="*/ 0 h 1916605"/>
              <a:gd name="connsiteX0" fmla="*/ 3181087 w 6758296"/>
              <a:gd name="connsiteY0" fmla="*/ 0 h 1916605"/>
              <a:gd name="connsiteX1" fmla="*/ 3794751 w 6758296"/>
              <a:gd name="connsiteY1" fmla="*/ 0 h 1916605"/>
              <a:gd name="connsiteX2" fmla="*/ 3794751 w 6758296"/>
              <a:gd name="connsiteY2" fmla="*/ 0 h 1916605"/>
              <a:gd name="connsiteX3" fmla="*/ 4715247 w 6758296"/>
              <a:gd name="connsiteY3" fmla="*/ 0 h 1916605"/>
              <a:gd name="connsiteX4" fmla="*/ 6758296 w 6758296"/>
              <a:gd name="connsiteY4" fmla="*/ 100013 h 1916605"/>
              <a:gd name="connsiteX5" fmla="*/ 6715434 w 6758296"/>
              <a:gd name="connsiteY5" fmla="*/ 1916605 h 1916605"/>
              <a:gd name="connsiteX6" fmla="*/ 3162037 w 6758296"/>
              <a:gd name="connsiteY6" fmla="*/ 1607043 h 1916605"/>
              <a:gd name="connsiteX7" fmla="*/ 3181087 w 6758296"/>
              <a:gd name="connsiteY7" fmla="*/ 699367 h 1916605"/>
              <a:gd name="connsiteX8" fmla="*/ 0 w 6758296"/>
              <a:gd name="connsiteY8" fmla="*/ 144836 h 1916605"/>
              <a:gd name="connsiteX9" fmla="*/ 3181087 w 6758296"/>
              <a:gd name="connsiteY9" fmla="*/ 279747 h 1916605"/>
              <a:gd name="connsiteX10" fmla="*/ 3181087 w 6758296"/>
              <a:gd name="connsiteY10" fmla="*/ 0 h 1916605"/>
              <a:gd name="connsiteX0" fmla="*/ 3181087 w 6758296"/>
              <a:gd name="connsiteY0" fmla="*/ 0 h 1916605"/>
              <a:gd name="connsiteX1" fmla="*/ 3794751 w 6758296"/>
              <a:gd name="connsiteY1" fmla="*/ 0 h 1916605"/>
              <a:gd name="connsiteX2" fmla="*/ 3794751 w 6758296"/>
              <a:gd name="connsiteY2" fmla="*/ 0 h 1916605"/>
              <a:gd name="connsiteX3" fmla="*/ 6758296 w 6758296"/>
              <a:gd name="connsiteY3" fmla="*/ 100013 h 1916605"/>
              <a:gd name="connsiteX4" fmla="*/ 6715434 w 6758296"/>
              <a:gd name="connsiteY4" fmla="*/ 1916605 h 1916605"/>
              <a:gd name="connsiteX5" fmla="*/ 3162037 w 6758296"/>
              <a:gd name="connsiteY5" fmla="*/ 1607043 h 1916605"/>
              <a:gd name="connsiteX6" fmla="*/ 3181087 w 6758296"/>
              <a:gd name="connsiteY6" fmla="*/ 699367 h 1916605"/>
              <a:gd name="connsiteX7" fmla="*/ 0 w 6758296"/>
              <a:gd name="connsiteY7" fmla="*/ 144836 h 1916605"/>
              <a:gd name="connsiteX8" fmla="*/ 3181087 w 6758296"/>
              <a:gd name="connsiteY8" fmla="*/ 279747 h 1916605"/>
              <a:gd name="connsiteX9" fmla="*/ 3181087 w 6758296"/>
              <a:gd name="connsiteY9" fmla="*/ 0 h 1916605"/>
              <a:gd name="connsiteX0" fmla="*/ 3181087 w 6758296"/>
              <a:gd name="connsiteY0" fmla="*/ 0 h 1916605"/>
              <a:gd name="connsiteX1" fmla="*/ 3794751 w 6758296"/>
              <a:gd name="connsiteY1" fmla="*/ 0 h 1916605"/>
              <a:gd name="connsiteX2" fmla="*/ 6758296 w 6758296"/>
              <a:gd name="connsiteY2" fmla="*/ 100013 h 1916605"/>
              <a:gd name="connsiteX3" fmla="*/ 6715434 w 6758296"/>
              <a:gd name="connsiteY3" fmla="*/ 1916605 h 1916605"/>
              <a:gd name="connsiteX4" fmla="*/ 3162037 w 6758296"/>
              <a:gd name="connsiteY4" fmla="*/ 1607043 h 1916605"/>
              <a:gd name="connsiteX5" fmla="*/ 3181087 w 6758296"/>
              <a:gd name="connsiteY5" fmla="*/ 699367 h 1916605"/>
              <a:gd name="connsiteX6" fmla="*/ 0 w 6758296"/>
              <a:gd name="connsiteY6" fmla="*/ 144836 h 1916605"/>
              <a:gd name="connsiteX7" fmla="*/ 3181087 w 6758296"/>
              <a:gd name="connsiteY7" fmla="*/ 279747 h 1916605"/>
              <a:gd name="connsiteX8" fmla="*/ 3181087 w 6758296"/>
              <a:gd name="connsiteY8" fmla="*/ 0 h 1916605"/>
              <a:gd name="connsiteX0" fmla="*/ 3181087 w 6758296"/>
              <a:gd name="connsiteY0" fmla="*/ 0 h 1916605"/>
              <a:gd name="connsiteX1" fmla="*/ 6758296 w 6758296"/>
              <a:gd name="connsiteY1" fmla="*/ 100013 h 1916605"/>
              <a:gd name="connsiteX2" fmla="*/ 6715434 w 6758296"/>
              <a:gd name="connsiteY2" fmla="*/ 1916605 h 1916605"/>
              <a:gd name="connsiteX3" fmla="*/ 3162037 w 6758296"/>
              <a:gd name="connsiteY3" fmla="*/ 1607043 h 1916605"/>
              <a:gd name="connsiteX4" fmla="*/ 3181087 w 6758296"/>
              <a:gd name="connsiteY4" fmla="*/ 699367 h 1916605"/>
              <a:gd name="connsiteX5" fmla="*/ 0 w 6758296"/>
              <a:gd name="connsiteY5" fmla="*/ 144836 h 1916605"/>
              <a:gd name="connsiteX6" fmla="*/ 3181087 w 6758296"/>
              <a:gd name="connsiteY6" fmla="*/ 279747 h 1916605"/>
              <a:gd name="connsiteX7" fmla="*/ 3181087 w 6758296"/>
              <a:gd name="connsiteY7" fmla="*/ 0 h 1916605"/>
              <a:gd name="connsiteX0" fmla="*/ 3904987 w 6758296"/>
              <a:gd name="connsiteY0" fmla="*/ 804862 h 1816592"/>
              <a:gd name="connsiteX1" fmla="*/ 6758296 w 6758296"/>
              <a:gd name="connsiteY1" fmla="*/ 0 h 1816592"/>
              <a:gd name="connsiteX2" fmla="*/ 6715434 w 6758296"/>
              <a:gd name="connsiteY2" fmla="*/ 1816592 h 1816592"/>
              <a:gd name="connsiteX3" fmla="*/ 3162037 w 6758296"/>
              <a:gd name="connsiteY3" fmla="*/ 1507030 h 1816592"/>
              <a:gd name="connsiteX4" fmla="*/ 3181087 w 6758296"/>
              <a:gd name="connsiteY4" fmla="*/ 599354 h 1816592"/>
              <a:gd name="connsiteX5" fmla="*/ 0 w 6758296"/>
              <a:gd name="connsiteY5" fmla="*/ 44823 h 1816592"/>
              <a:gd name="connsiteX6" fmla="*/ 3181087 w 6758296"/>
              <a:gd name="connsiteY6" fmla="*/ 179734 h 1816592"/>
              <a:gd name="connsiteX7" fmla="*/ 3904987 w 6758296"/>
              <a:gd name="connsiteY7" fmla="*/ 804862 h 1816592"/>
              <a:gd name="connsiteX0" fmla="*/ 3904987 w 6758296"/>
              <a:gd name="connsiteY0" fmla="*/ 804862 h 1816592"/>
              <a:gd name="connsiteX1" fmla="*/ 6758296 w 6758296"/>
              <a:gd name="connsiteY1" fmla="*/ 0 h 1816592"/>
              <a:gd name="connsiteX2" fmla="*/ 6715434 w 6758296"/>
              <a:gd name="connsiteY2" fmla="*/ 1816592 h 1816592"/>
              <a:gd name="connsiteX3" fmla="*/ 3162037 w 6758296"/>
              <a:gd name="connsiteY3" fmla="*/ 1507030 h 1816592"/>
              <a:gd name="connsiteX4" fmla="*/ 3130287 w 6758296"/>
              <a:gd name="connsiteY4" fmla="*/ 954954 h 1816592"/>
              <a:gd name="connsiteX5" fmla="*/ 0 w 6758296"/>
              <a:gd name="connsiteY5" fmla="*/ 44823 h 1816592"/>
              <a:gd name="connsiteX6" fmla="*/ 3181087 w 6758296"/>
              <a:gd name="connsiteY6" fmla="*/ 179734 h 1816592"/>
              <a:gd name="connsiteX7" fmla="*/ 3904987 w 6758296"/>
              <a:gd name="connsiteY7" fmla="*/ 804862 h 1816592"/>
              <a:gd name="connsiteX0" fmla="*/ 3904987 w 6758296"/>
              <a:gd name="connsiteY0" fmla="*/ 804862 h 1816592"/>
              <a:gd name="connsiteX1" fmla="*/ 6758296 w 6758296"/>
              <a:gd name="connsiteY1" fmla="*/ 0 h 1816592"/>
              <a:gd name="connsiteX2" fmla="*/ 6715434 w 6758296"/>
              <a:gd name="connsiteY2" fmla="*/ 1816592 h 1816592"/>
              <a:gd name="connsiteX3" fmla="*/ 3162037 w 6758296"/>
              <a:gd name="connsiteY3" fmla="*/ 1507030 h 1816592"/>
              <a:gd name="connsiteX4" fmla="*/ 3130287 w 6758296"/>
              <a:gd name="connsiteY4" fmla="*/ 954954 h 1816592"/>
              <a:gd name="connsiteX5" fmla="*/ 0 w 6758296"/>
              <a:gd name="connsiteY5" fmla="*/ 44823 h 1816592"/>
              <a:gd name="connsiteX6" fmla="*/ 3130287 w 6758296"/>
              <a:gd name="connsiteY6" fmla="*/ 611534 h 1816592"/>
              <a:gd name="connsiteX7" fmla="*/ 3904987 w 6758296"/>
              <a:gd name="connsiteY7" fmla="*/ 804862 h 1816592"/>
              <a:gd name="connsiteX0" fmla="*/ 3473187 w 6758296"/>
              <a:gd name="connsiteY0" fmla="*/ 665162 h 1816592"/>
              <a:gd name="connsiteX1" fmla="*/ 6758296 w 6758296"/>
              <a:gd name="connsiteY1" fmla="*/ 0 h 1816592"/>
              <a:gd name="connsiteX2" fmla="*/ 6715434 w 6758296"/>
              <a:gd name="connsiteY2" fmla="*/ 1816592 h 1816592"/>
              <a:gd name="connsiteX3" fmla="*/ 3162037 w 6758296"/>
              <a:gd name="connsiteY3" fmla="*/ 1507030 h 1816592"/>
              <a:gd name="connsiteX4" fmla="*/ 3130287 w 6758296"/>
              <a:gd name="connsiteY4" fmla="*/ 954954 h 1816592"/>
              <a:gd name="connsiteX5" fmla="*/ 0 w 6758296"/>
              <a:gd name="connsiteY5" fmla="*/ 44823 h 1816592"/>
              <a:gd name="connsiteX6" fmla="*/ 3130287 w 6758296"/>
              <a:gd name="connsiteY6" fmla="*/ 611534 h 1816592"/>
              <a:gd name="connsiteX7" fmla="*/ 3473187 w 6758296"/>
              <a:gd name="connsiteY7" fmla="*/ 665162 h 181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8296" h="1816592">
                <a:moveTo>
                  <a:pt x="3473187" y="665162"/>
                </a:moveTo>
                <a:lnTo>
                  <a:pt x="6758296" y="0"/>
                </a:lnTo>
                <a:lnTo>
                  <a:pt x="6715434" y="1816592"/>
                </a:lnTo>
                <a:lnTo>
                  <a:pt x="3162037" y="1507030"/>
                </a:lnTo>
                <a:lnTo>
                  <a:pt x="3130287" y="954954"/>
                </a:lnTo>
                <a:lnTo>
                  <a:pt x="0" y="44823"/>
                </a:lnTo>
                <a:lnTo>
                  <a:pt x="3130287" y="611534"/>
                </a:lnTo>
                <a:lnTo>
                  <a:pt x="3473187" y="665162"/>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F72B8A3-6162-0589-0A8A-DB49FDB6F4EC}"/>
              </a:ext>
            </a:extLst>
          </p:cNvPr>
          <p:cNvSpPr txBox="1"/>
          <p:nvPr/>
        </p:nvSpPr>
        <p:spPr>
          <a:xfrm>
            <a:off x="8585200" y="2003504"/>
            <a:ext cx="1371600" cy="400110"/>
          </a:xfrm>
          <a:prstGeom prst="rect">
            <a:avLst/>
          </a:prstGeom>
          <a:noFill/>
        </p:spPr>
        <p:txBody>
          <a:bodyPr wrap="square" rtlCol="0">
            <a:spAutoFit/>
          </a:bodyPr>
          <a:lstStyle/>
          <a:p>
            <a:r>
              <a:rPr lang="en-US" sz="2000" b="1" dirty="0">
                <a:solidFill>
                  <a:srgbClr val="FF0000"/>
                </a:solidFill>
              </a:rPr>
              <a:t>Liabilities</a:t>
            </a:r>
          </a:p>
        </p:txBody>
      </p:sp>
      <p:sp>
        <p:nvSpPr>
          <p:cNvPr id="13" name="Speech Bubble: Rectangle 10">
            <a:extLst>
              <a:ext uri="{FF2B5EF4-FFF2-40B4-BE49-F238E27FC236}">
                <a16:creationId xmlns:a16="http://schemas.microsoft.com/office/drawing/2014/main" id="{29C9A6EB-5824-9FE9-1BE0-37922DF2A3E2}"/>
              </a:ext>
            </a:extLst>
          </p:cNvPr>
          <p:cNvSpPr/>
          <p:nvPr/>
        </p:nvSpPr>
        <p:spPr>
          <a:xfrm>
            <a:off x="4053720" y="3578305"/>
            <a:ext cx="7246929" cy="486585"/>
          </a:xfrm>
          <a:custGeom>
            <a:avLst/>
            <a:gdLst>
              <a:gd name="connsiteX0" fmla="*/ 0 w 3681984"/>
              <a:gd name="connsiteY0" fmla="*/ 0 h 1678480"/>
              <a:gd name="connsiteX1" fmla="*/ 613664 w 3681984"/>
              <a:gd name="connsiteY1" fmla="*/ 0 h 1678480"/>
              <a:gd name="connsiteX2" fmla="*/ 613664 w 3681984"/>
              <a:gd name="connsiteY2" fmla="*/ 0 h 1678480"/>
              <a:gd name="connsiteX3" fmla="*/ 1534160 w 3681984"/>
              <a:gd name="connsiteY3" fmla="*/ 0 h 1678480"/>
              <a:gd name="connsiteX4" fmla="*/ 3681984 w 3681984"/>
              <a:gd name="connsiteY4" fmla="*/ 0 h 1678480"/>
              <a:gd name="connsiteX5" fmla="*/ 3681984 w 3681984"/>
              <a:gd name="connsiteY5" fmla="*/ 279747 h 1678480"/>
              <a:gd name="connsiteX6" fmla="*/ 3681984 w 3681984"/>
              <a:gd name="connsiteY6" fmla="*/ 279747 h 1678480"/>
              <a:gd name="connsiteX7" fmla="*/ 3681984 w 3681984"/>
              <a:gd name="connsiteY7" fmla="*/ 699367 h 1678480"/>
              <a:gd name="connsiteX8" fmla="*/ 3681984 w 3681984"/>
              <a:gd name="connsiteY8" fmla="*/ 1678480 h 1678480"/>
              <a:gd name="connsiteX9" fmla="*/ 1534160 w 3681984"/>
              <a:gd name="connsiteY9" fmla="*/ 1678480 h 1678480"/>
              <a:gd name="connsiteX10" fmla="*/ 613664 w 3681984"/>
              <a:gd name="connsiteY10" fmla="*/ 1678480 h 1678480"/>
              <a:gd name="connsiteX11" fmla="*/ 613664 w 3681984"/>
              <a:gd name="connsiteY11" fmla="*/ 1678480 h 1678480"/>
              <a:gd name="connsiteX12" fmla="*/ 0 w 3681984"/>
              <a:gd name="connsiteY12" fmla="*/ 1678480 h 1678480"/>
              <a:gd name="connsiteX13" fmla="*/ 0 w 3681984"/>
              <a:gd name="connsiteY13" fmla="*/ 699367 h 1678480"/>
              <a:gd name="connsiteX14" fmla="*/ -3181087 w 3681984"/>
              <a:gd name="connsiteY14" fmla="*/ 144836 h 1678480"/>
              <a:gd name="connsiteX15" fmla="*/ 0 w 3681984"/>
              <a:gd name="connsiteY15" fmla="*/ 279747 h 1678480"/>
              <a:gd name="connsiteX16" fmla="*/ 0 w 3681984"/>
              <a:gd name="connsiteY16" fmla="*/ 0 h 1678480"/>
              <a:gd name="connsiteX0" fmla="*/ 3181087 w 6863071"/>
              <a:gd name="connsiteY0" fmla="*/ 0 h 1916605"/>
              <a:gd name="connsiteX1" fmla="*/ 3794751 w 6863071"/>
              <a:gd name="connsiteY1" fmla="*/ 0 h 1916605"/>
              <a:gd name="connsiteX2" fmla="*/ 3794751 w 6863071"/>
              <a:gd name="connsiteY2" fmla="*/ 0 h 1916605"/>
              <a:gd name="connsiteX3" fmla="*/ 4715247 w 6863071"/>
              <a:gd name="connsiteY3" fmla="*/ 0 h 1916605"/>
              <a:gd name="connsiteX4" fmla="*/ 6863071 w 6863071"/>
              <a:gd name="connsiteY4" fmla="*/ 0 h 1916605"/>
              <a:gd name="connsiteX5" fmla="*/ 6863071 w 6863071"/>
              <a:gd name="connsiteY5" fmla="*/ 279747 h 1916605"/>
              <a:gd name="connsiteX6" fmla="*/ 6863071 w 6863071"/>
              <a:gd name="connsiteY6" fmla="*/ 279747 h 1916605"/>
              <a:gd name="connsiteX7" fmla="*/ 6863071 w 6863071"/>
              <a:gd name="connsiteY7" fmla="*/ 699367 h 1916605"/>
              <a:gd name="connsiteX8" fmla="*/ 6715434 w 6863071"/>
              <a:gd name="connsiteY8" fmla="*/ 1916605 h 1916605"/>
              <a:gd name="connsiteX9" fmla="*/ 4715247 w 6863071"/>
              <a:gd name="connsiteY9" fmla="*/ 1678480 h 1916605"/>
              <a:gd name="connsiteX10" fmla="*/ 3794751 w 6863071"/>
              <a:gd name="connsiteY10" fmla="*/ 1678480 h 1916605"/>
              <a:gd name="connsiteX11" fmla="*/ 3794751 w 6863071"/>
              <a:gd name="connsiteY11" fmla="*/ 1678480 h 1916605"/>
              <a:gd name="connsiteX12" fmla="*/ 3181087 w 6863071"/>
              <a:gd name="connsiteY12" fmla="*/ 1678480 h 1916605"/>
              <a:gd name="connsiteX13" fmla="*/ 3181087 w 6863071"/>
              <a:gd name="connsiteY13" fmla="*/ 699367 h 1916605"/>
              <a:gd name="connsiteX14" fmla="*/ 0 w 6863071"/>
              <a:gd name="connsiteY14" fmla="*/ 144836 h 1916605"/>
              <a:gd name="connsiteX15" fmla="*/ 3181087 w 6863071"/>
              <a:gd name="connsiteY15" fmla="*/ 279747 h 1916605"/>
              <a:gd name="connsiteX16" fmla="*/ 3181087 w 6863071"/>
              <a:gd name="connsiteY16" fmla="*/ 0 h 1916605"/>
              <a:gd name="connsiteX0" fmla="*/ 3181087 w 6863071"/>
              <a:gd name="connsiteY0" fmla="*/ 0 h 1916605"/>
              <a:gd name="connsiteX1" fmla="*/ 3794751 w 6863071"/>
              <a:gd name="connsiteY1" fmla="*/ 0 h 1916605"/>
              <a:gd name="connsiteX2" fmla="*/ 3794751 w 6863071"/>
              <a:gd name="connsiteY2" fmla="*/ 0 h 1916605"/>
              <a:gd name="connsiteX3" fmla="*/ 4715247 w 6863071"/>
              <a:gd name="connsiteY3" fmla="*/ 0 h 1916605"/>
              <a:gd name="connsiteX4" fmla="*/ 6863071 w 6863071"/>
              <a:gd name="connsiteY4" fmla="*/ 0 h 1916605"/>
              <a:gd name="connsiteX5" fmla="*/ 6863071 w 6863071"/>
              <a:gd name="connsiteY5" fmla="*/ 279747 h 1916605"/>
              <a:gd name="connsiteX6" fmla="*/ 6863071 w 6863071"/>
              <a:gd name="connsiteY6" fmla="*/ 279747 h 1916605"/>
              <a:gd name="connsiteX7" fmla="*/ 6863071 w 6863071"/>
              <a:gd name="connsiteY7" fmla="*/ 699367 h 1916605"/>
              <a:gd name="connsiteX8" fmla="*/ 6715434 w 6863071"/>
              <a:gd name="connsiteY8" fmla="*/ 1916605 h 1916605"/>
              <a:gd name="connsiteX9" fmla="*/ 4715247 w 6863071"/>
              <a:gd name="connsiteY9" fmla="*/ 1678480 h 1916605"/>
              <a:gd name="connsiteX10" fmla="*/ 3794751 w 6863071"/>
              <a:gd name="connsiteY10" fmla="*/ 1678480 h 1916605"/>
              <a:gd name="connsiteX11" fmla="*/ 3794751 w 6863071"/>
              <a:gd name="connsiteY11" fmla="*/ 1678480 h 1916605"/>
              <a:gd name="connsiteX12" fmla="*/ 3162037 w 6863071"/>
              <a:gd name="connsiteY12" fmla="*/ 1607043 h 1916605"/>
              <a:gd name="connsiteX13" fmla="*/ 3181087 w 6863071"/>
              <a:gd name="connsiteY13" fmla="*/ 699367 h 1916605"/>
              <a:gd name="connsiteX14" fmla="*/ 0 w 6863071"/>
              <a:gd name="connsiteY14" fmla="*/ 144836 h 1916605"/>
              <a:gd name="connsiteX15" fmla="*/ 3181087 w 6863071"/>
              <a:gd name="connsiteY15" fmla="*/ 279747 h 1916605"/>
              <a:gd name="connsiteX16" fmla="*/ 3181087 w 6863071"/>
              <a:gd name="connsiteY16" fmla="*/ 0 h 1916605"/>
              <a:gd name="connsiteX0" fmla="*/ 3181087 w 6863071"/>
              <a:gd name="connsiteY0" fmla="*/ 0 h 1916605"/>
              <a:gd name="connsiteX1" fmla="*/ 3794751 w 6863071"/>
              <a:gd name="connsiteY1" fmla="*/ 0 h 1916605"/>
              <a:gd name="connsiteX2" fmla="*/ 3794751 w 6863071"/>
              <a:gd name="connsiteY2" fmla="*/ 0 h 1916605"/>
              <a:gd name="connsiteX3" fmla="*/ 4715247 w 6863071"/>
              <a:gd name="connsiteY3" fmla="*/ 0 h 1916605"/>
              <a:gd name="connsiteX4" fmla="*/ 6863071 w 6863071"/>
              <a:gd name="connsiteY4" fmla="*/ 0 h 1916605"/>
              <a:gd name="connsiteX5" fmla="*/ 6863071 w 6863071"/>
              <a:gd name="connsiteY5" fmla="*/ 279747 h 1916605"/>
              <a:gd name="connsiteX6" fmla="*/ 6863071 w 6863071"/>
              <a:gd name="connsiteY6" fmla="*/ 279747 h 1916605"/>
              <a:gd name="connsiteX7" fmla="*/ 6863071 w 6863071"/>
              <a:gd name="connsiteY7" fmla="*/ 699367 h 1916605"/>
              <a:gd name="connsiteX8" fmla="*/ 6715434 w 6863071"/>
              <a:gd name="connsiteY8" fmla="*/ 1916605 h 1916605"/>
              <a:gd name="connsiteX9" fmla="*/ 3794751 w 6863071"/>
              <a:gd name="connsiteY9" fmla="*/ 1678480 h 1916605"/>
              <a:gd name="connsiteX10" fmla="*/ 3794751 w 6863071"/>
              <a:gd name="connsiteY10" fmla="*/ 1678480 h 1916605"/>
              <a:gd name="connsiteX11" fmla="*/ 3162037 w 6863071"/>
              <a:gd name="connsiteY11" fmla="*/ 1607043 h 1916605"/>
              <a:gd name="connsiteX12" fmla="*/ 3181087 w 6863071"/>
              <a:gd name="connsiteY12" fmla="*/ 699367 h 1916605"/>
              <a:gd name="connsiteX13" fmla="*/ 0 w 6863071"/>
              <a:gd name="connsiteY13" fmla="*/ 144836 h 1916605"/>
              <a:gd name="connsiteX14" fmla="*/ 3181087 w 6863071"/>
              <a:gd name="connsiteY14" fmla="*/ 279747 h 1916605"/>
              <a:gd name="connsiteX15" fmla="*/ 3181087 w 6863071"/>
              <a:gd name="connsiteY15" fmla="*/ 0 h 1916605"/>
              <a:gd name="connsiteX0" fmla="*/ 3181087 w 6863071"/>
              <a:gd name="connsiteY0" fmla="*/ 0 h 1916605"/>
              <a:gd name="connsiteX1" fmla="*/ 3794751 w 6863071"/>
              <a:gd name="connsiteY1" fmla="*/ 0 h 1916605"/>
              <a:gd name="connsiteX2" fmla="*/ 3794751 w 6863071"/>
              <a:gd name="connsiteY2" fmla="*/ 0 h 1916605"/>
              <a:gd name="connsiteX3" fmla="*/ 4715247 w 6863071"/>
              <a:gd name="connsiteY3" fmla="*/ 0 h 1916605"/>
              <a:gd name="connsiteX4" fmla="*/ 6863071 w 6863071"/>
              <a:gd name="connsiteY4" fmla="*/ 0 h 1916605"/>
              <a:gd name="connsiteX5" fmla="*/ 6863071 w 6863071"/>
              <a:gd name="connsiteY5" fmla="*/ 279747 h 1916605"/>
              <a:gd name="connsiteX6" fmla="*/ 6863071 w 6863071"/>
              <a:gd name="connsiteY6" fmla="*/ 279747 h 1916605"/>
              <a:gd name="connsiteX7" fmla="*/ 6863071 w 6863071"/>
              <a:gd name="connsiteY7" fmla="*/ 699367 h 1916605"/>
              <a:gd name="connsiteX8" fmla="*/ 6715434 w 6863071"/>
              <a:gd name="connsiteY8" fmla="*/ 1916605 h 1916605"/>
              <a:gd name="connsiteX9" fmla="*/ 3794751 w 6863071"/>
              <a:gd name="connsiteY9" fmla="*/ 1678480 h 1916605"/>
              <a:gd name="connsiteX10" fmla="*/ 3162037 w 6863071"/>
              <a:gd name="connsiteY10" fmla="*/ 1607043 h 1916605"/>
              <a:gd name="connsiteX11" fmla="*/ 3181087 w 6863071"/>
              <a:gd name="connsiteY11" fmla="*/ 699367 h 1916605"/>
              <a:gd name="connsiteX12" fmla="*/ 0 w 6863071"/>
              <a:gd name="connsiteY12" fmla="*/ 144836 h 1916605"/>
              <a:gd name="connsiteX13" fmla="*/ 3181087 w 6863071"/>
              <a:gd name="connsiteY13" fmla="*/ 279747 h 1916605"/>
              <a:gd name="connsiteX14" fmla="*/ 3181087 w 6863071"/>
              <a:gd name="connsiteY14" fmla="*/ 0 h 1916605"/>
              <a:gd name="connsiteX0" fmla="*/ 3181087 w 6863071"/>
              <a:gd name="connsiteY0" fmla="*/ 0 h 1916605"/>
              <a:gd name="connsiteX1" fmla="*/ 3794751 w 6863071"/>
              <a:gd name="connsiteY1" fmla="*/ 0 h 1916605"/>
              <a:gd name="connsiteX2" fmla="*/ 3794751 w 6863071"/>
              <a:gd name="connsiteY2" fmla="*/ 0 h 1916605"/>
              <a:gd name="connsiteX3" fmla="*/ 4715247 w 6863071"/>
              <a:gd name="connsiteY3" fmla="*/ 0 h 1916605"/>
              <a:gd name="connsiteX4" fmla="*/ 6863071 w 6863071"/>
              <a:gd name="connsiteY4" fmla="*/ 0 h 1916605"/>
              <a:gd name="connsiteX5" fmla="*/ 6863071 w 6863071"/>
              <a:gd name="connsiteY5" fmla="*/ 279747 h 1916605"/>
              <a:gd name="connsiteX6" fmla="*/ 6863071 w 6863071"/>
              <a:gd name="connsiteY6" fmla="*/ 279747 h 1916605"/>
              <a:gd name="connsiteX7" fmla="*/ 6863071 w 6863071"/>
              <a:gd name="connsiteY7" fmla="*/ 699367 h 1916605"/>
              <a:gd name="connsiteX8" fmla="*/ 6715434 w 6863071"/>
              <a:gd name="connsiteY8" fmla="*/ 1916605 h 1916605"/>
              <a:gd name="connsiteX9" fmla="*/ 3162037 w 6863071"/>
              <a:gd name="connsiteY9" fmla="*/ 1607043 h 1916605"/>
              <a:gd name="connsiteX10" fmla="*/ 3181087 w 6863071"/>
              <a:gd name="connsiteY10" fmla="*/ 699367 h 1916605"/>
              <a:gd name="connsiteX11" fmla="*/ 0 w 6863071"/>
              <a:gd name="connsiteY11" fmla="*/ 144836 h 1916605"/>
              <a:gd name="connsiteX12" fmla="*/ 3181087 w 6863071"/>
              <a:gd name="connsiteY12" fmla="*/ 279747 h 1916605"/>
              <a:gd name="connsiteX13" fmla="*/ 3181087 w 6863071"/>
              <a:gd name="connsiteY13" fmla="*/ 0 h 1916605"/>
              <a:gd name="connsiteX0" fmla="*/ 3181087 w 6863071"/>
              <a:gd name="connsiteY0" fmla="*/ 0 h 1916605"/>
              <a:gd name="connsiteX1" fmla="*/ 3794751 w 6863071"/>
              <a:gd name="connsiteY1" fmla="*/ 0 h 1916605"/>
              <a:gd name="connsiteX2" fmla="*/ 3794751 w 6863071"/>
              <a:gd name="connsiteY2" fmla="*/ 0 h 1916605"/>
              <a:gd name="connsiteX3" fmla="*/ 4715247 w 6863071"/>
              <a:gd name="connsiteY3" fmla="*/ 0 h 1916605"/>
              <a:gd name="connsiteX4" fmla="*/ 6863071 w 6863071"/>
              <a:gd name="connsiteY4" fmla="*/ 0 h 1916605"/>
              <a:gd name="connsiteX5" fmla="*/ 6863071 w 6863071"/>
              <a:gd name="connsiteY5" fmla="*/ 279747 h 1916605"/>
              <a:gd name="connsiteX6" fmla="*/ 6863071 w 6863071"/>
              <a:gd name="connsiteY6" fmla="*/ 279747 h 1916605"/>
              <a:gd name="connsiteX7" fmla="*/ 6715434 w 6863071"/>
              <a:gd name="connsiteY7" fmla="*/ 1916605 h 1916605"/>
              <a:gd name="connsiteX8" fmla="*/ 3162037 w 6863071"/>
              <a:gd name="connsiteY8" fmla="*/ 1607043 h 1916605"/>
              <a:gd name="connsiteX9" fmla="*/ 3181087 w 6863071"/>
              <a:gd name="connsiteY9" fmla="*/ 699367 h 1916605"/>
              <a:gd name="connsiteX10" fmla="*/ 0 w 6863071"/>
              <a:gd name="connsiteY10" fmla="*/ 144836 h 1916605"/>
              <a:gd name="connsiteX11" fmla="*/ 3181087 w 6863071"/>
              <a:gd name="connsiteY11" fmla="*/ 279747 h 1916605"/>
              <a:gd name="connsiteX12" fmla="*/ 3181087 w 6863071"/>
              <a:gd name="connsiteY12" fmla="*/ 0 h 1916605"/>
              <a:gd name="connsiteX0" fmla="*/ 3181087 w 6863071"/>
              <a:gd name="connsiteY0" fmla="*/ 0 h 1916605"/>
              <a:gd name="connsiteX1" fmla="*/ 3794751 w 6863071"/>
              <a:gd name="connsiteY1" fmla="*/ 0 h 1916605"/>
              <a:gd name="connsiteX2" fmla="*/ 3794751 w 6863071"/>
              <a:gd name="connsiteY2" fmla="*/ 0 h 1916605"/>
              <a:gd name="connsiteX3" fmla="*/ 4715247 w 6863071"/>
              <a:gd name="connsiteY3" fmla="*/ 0 h 1916605"/>
              <a:gd name="connsiteX4" fmla="*/ 6863071 w 6863071"/>
              <a:gd name="connsiteY4" fmla="*/ 0 h 1916605"/>
              <a:gd name="connsiteX5" fmla="*/ 6863071 w 6863071"/>
              <a:gd name="connsiteY5" fmla="*/ 279747 h 1916605"/>
              <a:gd name="connsiteX6" fmla="*/ 6715434 w 6863071"/>
              <a:gd name="connsiteY6" fmla="*/ 1916605 h 1916605"/>
              <a:gd name="connsiteX7" fmla="*/ 3162037 w 6863071"/>
              <a:gd name="connsiteY7" fmla="*/ 1607043 h 1916605"/>
              <a:gd name="connsiteX8" fmla="*/ 3181087 w 6863071"/>
              <a:gd name="connsiteY8" fmla="*/ 699367 h 1916605"/>
              <a:gd name="connsiteX9" fmla="*/ 0 w 6863071"/>
              <a:gd name="connsiteY9" fmla="*/ 144836 h 1916605"/>
              <a:gd name="connsiteX10" fmla="*/ 3181087 w 6863071"/>
              <a:gd name="connsiteY10" fmla="*/ 279747 h 1916605"/>
              <a:gd name="connsiteX11" fmla="*/ 3181087 w 6863071"/>
              <a:gd name="connsiteY11" fmla="*/ 0 h 1916605"/>
              <a:gd name="connsiteX0" fmla="*/ 3181087 w 6863071"/>
              <a:gd name="connsiteY0" fmla="*/ 0 h 1916605"/>
              <a:gd name="connsiteX1" fmla="*/ 3794751 w 6863071"/>
              <a:gd name="connsiteY1" fmla="*/ 0 h 1916605"/>
              <a:gd name="connsiteX2" fmla="*/ 3794751 w 6863071"/>
              <a:gd name="connsiteY2" fmla="*/ 0 h 1916605"/>
              <a:gd name="connsiteX3" fmla="*/ 4715247 w 6863071"/>
              <a:gd name="connsiteY3" fmla="*/ 0 h 1916605"/>
              <a:gd name="connsiteX4" fmla="*/ 6863071 w 6863071"/>
              <a:gd name="connsiteY4" fmla="*/ 0 h 1916605"/>
              <a:gd name="connsiteX5" fmla="*/ 6715434 w 6863071"/>
              <a:gd name="connsiteY5" fmla="*/ 1916605 h 1916605"/>
              <a:gd name="connsiteX6" fmla="*/ 3162037 w 6863071"/>
              <a:gd name="connsiteY6" fmla="*/ 1607043 h 1916605"/>
              <a:gd name="connsiteX7" fmla="*/ 3181087 w 6863071"/>
              <a:gd name="connsiteY7" fmla="*/ 699367 h 1916605"/>
              <a:gd name="connsiteX8" fmla="*/ 0 w 6863071"/>
              <a:gd name="connsiteY8" fmla="*/ 144836 h 1916605"/>
              <a:gd name="connsiteX9" fmla="*/ 3181087 w 6863071"/>
              <a:gd name="connsiteY9" fmla="*/ 279747 h 1916605"/>
              <a:gd name="connsiteX10" fmla="*/ 3181087 w 6863071"/>
              <a:gd name="connsiteY10" fmla="*/ 0 h 1916605"/>
              <a:gd name="connsiteX0" fmla="*/ 3181087 w 6758296"/>
              <a:gd name="connsiteY0" fmla="*/ 0 h 1916605"/>
              <a:gd name="connsiteX1" fmla="*/ 3794751 w 6758296"/>
              <a:gd name="connsiteY1" fmla="*/ 0 h 1916605"/>
              <a:gd name="connsiteX2" fmla="*/ 3794751 w 6758296"/>
              <a:gd name="connsiteY2" fmla="*/ 0 h 1916605"/>
              <a:gd name="connsiteX3" fmla="*/ 4715247 w 6758296"/>
              <a:gd name="connsiteY3" fmla="*/ 0 h 1916605"/>
              <a:gd name="connsiteX4" fmla="*/ 6758296 w 6758296"/>
              <a:gd name="connsiteY4" fmla="*/ 100013 h 1916605"/>
              <a:gd name="connsiteX5" fmla="*/ 6715434 w 6758296"/>
              <a:gd name="connsiteY5" fmla="*/ 1916605 h 1916605"/>
              <a:gd name="connsiteX6" fmla="*/ 3162037 w 6758296"/>
              <a:gd name="connsiteY6" fmla="*/ 1607043 h 1916605"/>
              <a:gd name="connsiteX7" fmla="*/ 3181087 w 6758296"/>
              <a:gd name="connsiteY7" fmla="*/ 699367 h 1916605"/>
              <a:gd name="connsiteX8" fmla="*/ 0 w 6758296"/>
              <a:gd name="connsiteY8" fmla="*/ 144836 h 1916605"/>
              <a:gd name="connsiteX9" fmla="*/ 3181087 w 6758296"/>
              <a:gd name="connsiteY9" fmla="*/ 279747 h 1916605"/>
              <a:gd name="connsiteX10" fmla="*/ 3181087 w 6758296"/>
              <a:gd name="connsiteY10" fmla="*/ 0 h 1916605"/>
              <a:gd name="connsiteX0" fmla="*/ 3181087 w 6758296"/>
              <a:gd name="connsiteY0" fmla="*/ 0 h 1916605"/>
              <a:gd name="connsiteX1" fmla="*/ 3794751 w 6758296"/>
              <a:gd name="connsiteY1" fmla="*/ 0 h 1916605"/>
              <a:gd name="connsiteX2" fmla="*/ 3794751 w 6758296"/>
              <a:gd name="connsiteY2" fmla="*/ 0 h 1916605"/>
              <a:gd name="connsiteX3" fmla="*/ 6758296 w 6758296"/>
              <a:gd name="connsiteY3" fmla="*/ 100013 h 1916605"/>
              <a:gd name="connsiteX4" fmla="*/ 6715434 w 6758296"/>
              <a:gd name="connsiteY4" fmla="*/ 1916605 h 1916605"/>
              <a:gd name="connsiteX5" fmla="*/ 3162037 w 6758296"/>
              <a:gd name="connsiteY5" fmla="*/ 1607043 h 1916605"/>
              <a:gd name="connsiteX6" fmla="*/ 3181087 w 6758296"/>
              <a:gd name="connsiteY6" fmla="*/ 699367 h 1916605"/>
              <a:gd name="connsiteX7" fmla="*/ 0 w 6758296"/>
              <a:gd name="connsiteY7" fmla="*/ 144836 h 1916605"/>
              <a:gd name="connsiteX8" fmla="*/ 3181087 w 6758296"/>
              <a:gd name="connsiteY8" fmla="*/ 279747 h 1916605"/>
              <a:gd name="connsiteX9" fmla="*/ 3181087 w 6758296"/>
              <a:gd name="connsiteY9" fmla="*/ 0 h 1916605"/>
              <a:gd name="connsiteX0" fmla="*/ 3181087 w 6758296"/>
              <a:gd name="connsiteY0" fmla="*/ 0 h 1916605"/>
              <a:gd name="connsiteX1" fmla="*/ 3794751 w 6758296"/>
              <a:gd name="connsiteY1" fmla="*/ 0 h 1916605"/>
              <a:gd name="connsiteX2" fmla="*/ 6758296 w 6758296"/>
              <a:gd name="connsiteY2" fmla="*/ 100013 h 1916605"/>
              <a:gd name="connsiteX3" fmla="*/ 6715434 w 6758296"/>
              <a:gd name="connsiteY3" fmla="*/ 1916605 h 1916605"/>
              <a:gd name="connsiteX4" fmla="*/ 3162037 w 6758296"/>
              <a:gd name="connsiteY4" fmla="*/ 1607043 h 1916605"/>
              <a:gd name="connsiteX5" fmla="*/ 3181087 w 6758296"/>
              <a:gd name="connsiteY5" fmla="*/ 699367 h 1916605"/>
              <a:gd name="connsiteX6" fmla="*/ 0 w 6758296"/>
              <a:gd name="connsiteY6" fmla="*/ 144836 h 1916605"/>
              <a:gd name="connsiteX7" fmla="*/ 3181087 w 6758296"/>
              <a:gd name="connsiteY7" fmla="*/ 279747 h 1916605"/>
              <a:gd name="connsiteX8" fmla="*/ 3181087 w 6758296"/>
              <a:gd name="connsiteY8" fmla="*/ 0 h 1916605"/>
              <a:gd name="connsiteX0" fmla="*/ 3181087 w 6758296"/>
              <a:gd name="connsiteY0" fmla="*/ 0 h 1916605"/>
              <a:gd name="connsiteX1" fmla="*/ 6758296 w 6758296"/>
              <a:gd name="connsiteY1" fmla="*/ 100013 h 1916605"/>
              <a:gd name="connsiteX2" fmla="*/ 6715434 w 6758296"/>
              <a:gd name="connsiteY2" fmla="*/ 1916605 h 1916605"/>
              <a:gd name="connsiteX3" fmla="*/ 3162037 w 6758296"/>
              <a:gd name="connsiteY3" fmla="*/ 1607043 h 1916605"/>
              <a:gd name="connsiteX4" fmla="*/ 3181087 w 6758296"/>
              <a:gd name="connsiteY4" fmla="*/ 699367 h 1916605"/>
              <a:gd name="connsiteX5" fmla="*/ 0 w 6758296"/>
              <a:gd name="connsiteY5" fmla="*/ 144836 h 1916605"/>
              <a:gd name="connsiteX6" fmla="*/ 3181087 w 6758296"/>
              <a:gd name="connsiteY6" fmla="*/ 279747 h 1916605"/>
              <a:gd name="connsiteX7" fmla="*/ 3181087 w 6758296"/>
              <a:gd name="connsiteY7" fmla="*/ 0 h 1916605"/>
              <a:gd name="connsiteX0" fmla="*/ 3904987 w 6758296"/>
              <a:gd name="connsiteY0" fmla="*/ 804862 h 1816592"/>
              <a:gd name="connsiteX1" fmla="*/ 6758296 w 6758296"/>
              <a:gd name="connsiteY1" fmla="*/ 0 h 1816592"/>
              <a:gd name="connsiteX2" fmla="*/ 6715434 w 6758296"/>
              <a:gd name="connsiteY2" fmla="*/ 1816592 h 1816592"/>
              <a:gd name="connsiteX3" fmla="*/ 3162037 w 6758296"/>
              <a:gd name="connsiteY3" fmla="*/ 1507030 h 1816592"/>
              <a:gd name="connsiteX4" fmla="*/ 3181087 w 6758296"/>
              <a:gd name="connsiteY4" fmla="*/ 599354 h 1816592"/>
              <a:gd name="connsiteX5" fmla="*/ 0 w 6758296"/>
              <a:gd name="connsiteY5" fmla="*/ 44823 h 1816592"/>
              <a:gd name="connsiteX6" fmla="*/ 3181087 w 6758296"/>
              <a:gd name="connsiteY6" fmla="*/ 179734 h 1816592"/>
              <a:gd name="connsiteX7" fmla="*/ 3904987 w 6758296"/>
              <a:gd name="connsiteY7" fmla="*/ 804862 h 1816592"/>
              <a:gd name="connsiteX0" fmla="*/ 3904987 w 6758296"/>
              <a:gd name="connsiteY0" fmla="*/ 804862 h 1816592"/>
              <a:gd name="connsiteX1" fmla="*/ 6758296 w 6758296"/>
              <a:gd name="connsiteY1" fmla="*/ 0 h 1816592"/>
              <a:gd name="connsiteX2" fmla="*/ 6715434 w 6758296"/>
              <a:gd name="connsiteY2" fmla="*/ 1816592 h 1816592"/>
              <a:gd name="connsiteX3" fmla="*/ 3162037 w 6758296"/>
              <a:gd name="connsiteY3" fmla="*/ 1507030 h 1816592"/>
              <a:gd name="connsiteX4" fmla="*/ 3130287 w 6758296"/>
              <a:gd name="connsiteY4" fmla="*/ 954954 h 1816592"/>
              <a:gd name="connsiteX5" fmla="*/ 0 w 6758296"/>
              <a:gd name="connsiteY5" fmla="*/ 44823 h 1816592"/>
              <a:gd name="connsiteX6" fmla="*/ 3181087 w 6758296"/>
              <a:gd name="connsiteY6" fmla="*/ 179734 h 1816592"/>
              <a:gd name="connsiteX7" fmla="*/ 3904987 w 6758296"/>
              <a:gd name="connsiteY7" fmla="*/ 804862 h 1816592"/>
              <a:gd name="connsiteX0" fmla="*/ 3904987 w 6758296"/>
              <a:gd name="connsiteY0" fmla="*/ 804862 h 1816592"/>
              <a:gd name="connsiteX1" fmla="*/ 6758296 w 6758296"/>
              <a:gd name="connsiteY1" fmla="*/ 0 h 1816592"/>
              <a:gd name="connsiteX2" fmla="*/ 6715434 w 6758296"/>
              <a:gd name="connsiteY2" fmla="*/ 1816592 h 1816592"/>
              <a:gd name="connsiteX3" fmla="*/ 3162037 w 6758296"/>
              <a:gd name="connsiteY3" fmla="*/ 1507030 h 1816592"/>
              <a:gd name="connsiteX4" fmla="*/ 3130287 w 6758296"/>
              <a:gd name="connsiteY4" fmla="*/ 954954 h 1816592"/>
              <a:gd name="connsiteX5" fmla="*/ 0 w 6758296"/>
              <a:gd name="connsiteY5" fmla="*/ 44823 h 1816592"/>
              <a:gd name="connsiteX6" fmla="*/ 3130287 w 6758296"/>
              <a:gd name="connsiteY6" fmla="*/ 611534 h 1816592"/>
              <a:gd name="connsiteX7" fmla="*/ 3904987 w 6758296"/>
              <a:gd name="connsiteY7" fmla="*/ 804862 h 1816592"/>
              <a:gd name="connsiteX0" fmla="*/ 3473187 w 6758296"/>
              <a:gd name="connsiteY0" fmla="*/ 665162 h 1816592"/>
              <a:gd name="connsiteX1" fmla="*/ 6758296 w 6758296"/>
              <a:gd name="connsiteY1" fmla="*/ 0 h 1816592"/>
              <a:gd name="connsiteX2" fmla="*/ 6715434 w 6758296"/>
              <a:gd name="connsiteY2" fmla="*/ 1816592 h 1816592"/>
              <a:gd name="connsiteX3" fmla="*/ 3162037 w 6758296"/>
              <a:gd name="connsiteY3" fmla="*/ 1507030 h 1816592"/>
              <a:gd name="connsiteX4" fmla="*/ 3130287 w 6758296"/>
              <a:gd name="connsiteY4" fmla="*/ 954954 h 1816592"/>
              <a:gd name="connsiteX5" fmla="*/ 0 w 6758296"/>
              <a:gd name="connsiteY5" fmla="*/ 44823 h 1816592"/>
              <a:gd name="connsiteX6" fmla="*/ 3130287 w 6758296"/>
              <a:gd name="connsiteY6" fmla="*/ 611534 h 1816592"/>
              <a:gd name="connsiteX7" fmla="*/ 3473187 w 6758296"/>
              <a:gd name="connsiteY7" fmla="*/ 665162 h 1816592"/>
              <a:gd name="connsiteX0" fmla="*/ 3978012 w 7263121"/>
              <a:gd name="connsiteY0" fmla="*/ 665162 h 1816592"/>
              <a:gd name="connsiteX1" fmla="*/ 7263121 w 7263121"/>
              <a:gd name="connsiteY1" fmla="*/ 0 h 1816592"/>
              <a:gd name="connsiteX2" fmla="*/ 7220259 w 7263121"/>
              <a:gd name="connsiteY2" fmla="*/ 1816592 h 1816592"/>
              <a:gd name="connsiteX3" fmla="*/ 3666862 w 7263121"/>
              <a:gd name="connsiteY3" fmla="*/ 1507030 h 1816592"/>
              <a:gd name="connsiteX4" fmla="*/ 3635112 w 7263121"/>
              <a:gd name="connsiteY4" fmla="*/ 954954 h 1816592"/>
              <a:gd name="connsiteX5" fmla="*/ 0 w 7263121"/>
              <a:gd name="connsiteY5" fmla="*/ 1778373 h 1816592"/>
              <a:gd name="connsiteX6" fmla="*/ 3635112 w 7263121"/>
              <a:gd name="connsiteY6" fmla="*/ 611534 h 1816592"/>
              <a:gd name="connsiteX7" fmla="*/ 3978012 w 7263121"/>
              <a:gd name="connsiteY7" fmla="*/ 665162 h 1816592"/>
              <a:gd name="connsiteX0" fmla="*/ 3978012 w 7263121"/>
              <a:gd name="connsiteY0" fmla="*/ 665162 h 1816592"/>
              <a:gd name="connsiteX1" fmla="*/ 7263121 w 7263121"/>
              <a:gd name="connsiteY1" fmla="*/ 0 h 1816592"/>
              <a:gd name="connsiteX2" fmla="*/ 7220259 w 7263121"/>
              <a:gd name="connsiteY2" fmla="*/ 1816592 h 1816592"/>
              <a:gd name="connsiteX3" fmla="*/ 3666862 w 7263121"/>
              <a:gd name="connsiteY3" fmla="*/ 1507030 h 1816592"/>
              <a:gd name="connsiteX4" fmla="*/ 3339837 w 7263121"/>
              <a:gd name="connsiteY4" fmla="*/ 1707429 h 1816592"/>
              <a:gd name="connsiteX5" fmla="*/ 0 w 7263121"/>
              <a:gd name="connsiteY5" fmla="*/ 1778373 h 1816592"/>
              <a:gd name="connsiteX6" fmla="*/ 3635112 w 7263121"/>
              <a:gd name="connsiteY6" fmla="*/ 611534 h 1816592"/>
              <a:gd name="connsiteX7" fmla="*/ 3978012 w 7263121"/>
              <a:gd name="connsiteY7" fmla="*/ 665162 h 1816592"/>
              <a:gd name="connsiteX0" fmla="*/ 3978012 w 7263121"/>
              <a:gd name="connsiteY0" fmla="*/ 665162 h 1816592"/>
              <a:gd name="connsiteX1" fmla="*/ 7263121 w 7263121"/>
              <a:gd name="connsiteY1" fmla="*/ 0 h 1816592"/>
              <a:gd name="connsiteX2" fmla="*/ 7220259 w 7263121"/>
              <a:gd name="connsiteY2" fmla="*/ 1816592 h 1816592"/>
              <a:gd name="connsiteX3" fmla="*/ 3666862 w 7263121"/>
              <a:gd name="connsiteY3" fmla="*/ 1507030 h 1816592"/>
              <a:gd name="connsiteX4" fmla="*/ 3339837 w 7263121"/>
              <a:gd name="connsiteY4" fmla="*/ 1707429 h 1816592"/>
              <a:gd name="connsiteX5" fmla="*/ 0 w 7263121"/>
              <a:gd name="connsiteY5" fmla="*/ 1778373 h 1816592"/>
              <a:gd name="connsiteX6" fmla="*/ 3482712 w 7263121"/>
              <a:gd name="connsiteY6" fmla="*/ 1287809 h 1816592"/>
              <a:gd name="connsiteX7" fmla="*/ 3978012 w 7263121"/>
              <a:gd name="connsiteY7" fmla="*/ 665162 h 1816592"/>
              <a:gd name="connsiteX0" fmla="*/ 3978012 w 7220259"/>
              <a:gd name="connsiteY0" fmla="*/ 0 h 1151430"/>
              <a:gd name="connsiteX1" fmla="*/ 6882121 w 7220259"/>
              <a:gd name="connsiteY1" fmla="*/ 849313 h 1151430"/>
              <a:gd name="connsiteX2" fmla="*/ 7220259 w 7220259"/>
              <a:gd name="connsiteY2" fmla="*/ 1151430 h 1151430"/>
              <a:gd name="connsiteX3" fmla="*/ 3666862 w 7220259"/>
              <a:gd name="connsiteY3" fmla="*/ 841868 h 1151430"/>
              <a:gd name="connsiteX4" fmla="*/ 3339837 w 7220259"/>
              <a:gd name="connsiteY4" fmla="*/ 1042267 h 1151430"/>
              <a:gd name="connsiteX5" fmla="*/ 0 w 7220259"/>
              <a:gd name="connsiteY5" fmla="*/ 1113211 h 1151430"/>
              <a:gd name="connsiteX6" fmla="*/ 3482712 w 7220259"/>
              <a:gd name="connsiteY6" fmla="*/ 622647 h 1151430"/>
              <a:gd name="connsiteX7" fmla="*/ 3978012 w 7220259"/>
              <a:gd name="connsiteY7" fmla="*/ 0 h 1151430"/>
              <a:gd name="connsiteX0" fmla="*/ 3730362 w 7220259"/>
              <a:gd name="connsiteY0" fmla="*/ 34578 h 528783"/>
              <a:gd name="connsiteX1" fmla="*/ 6882121 w 7220259"/>
              <a:gd name="connsiteY1" fmla="*/ 226666 h 528783"/>
              <a:gd name="connsiteX2" fmla="*/ 7220259 w 7220259"/>
              <a:gd name="connsiteY2" fmla="*/ 528783 h 528783"/>
              <a:gd name="connsiteX3" fmla="*/ 3666862 w 7220259"/>
              <a:gd name="connsiteY3" fmla="*/ 219221 h 528783"/>
              <a:gd name="connsiteX4" fmla="*/ 3339837 w 7220259"/>
              <a:gd name="connsiteY4" fmla="*/ 419620 h 528783"/>
              <a:gd name="connsiteX5" fmla="*/ 0 w 7220259"/>
              <a:gd name="connsiteY5" fmla="*/ 490564 h 528783"/>
              <a:gd name="connsiteX6" fmla="*/ 3482712 w 7220259"/>
              <a:gd name="connsiteY6" fmla="*/ 0 h 528783"/>
              <a:gd name="connsiteX7" fmla="*/ 3730362 w 7220259"/>
              <a:gd name="connsiteY7" fmla="*/ 34578 h 528783"/>
              <a:gd name="connsiteX0" fmla="*/ 3730362 w 6884979"/>
              <a:gd name="connsiteY0" fmla="*/ 34578 h 521163"/>
              <a:gd name="connsiteX1" fmla="*/ 6882121 w 6884979"/>
              <a:gd name="connsiteY1" fmla="*/ 226666 h 521163"/>
              <a:gd name="connsiteX2" fmla="*/ 6884979 w 6884979"/>
              <a:gd name="connsiteY2" fmla="*/ 521163 h 521163"/>
              <a:gd name="connsiteX3" fmla="*/ 3666862 w 6884979"/>
              <a:gd name="connsiteY3" fmla="*/ 219221 h 521163"/>
              <a:gd name="connsiteX4" fmla="*/ 3339837 w 6884979"/>
              <a:gd name="connsiteY4" fmla="*/ 419620 h 521163"/>
              <a:gd name="connsiteX5" fmla="*/ 0 w 6884979"/>
              <a:gd name="connsiteY5" fmla="*/ 490564 h 521163"/>
              <a:gd name="connsiteX6" fmla="*/ 3482712 w 6884979"/>
              <a:gd name="connsiteY6" fmla="*/ 0 h 521163"/>
              <a:gd name="connsiteX7" fmla="*/ 3730362 w 6884979"/>
              <a:gd name="connsiteY7" fmla="*/ 34578 h 521163"/>
              <a:gd name="connsiteX0" fmla="*/ 3730362 w 6884979"/>
              <a:gd name="connsiteY0" fmla="*/ 34578 h 521163"/>
              <a:gd name="connsiteX1" fmla="*/ 6844021 w 6884979"/>
              <a:gd name="connsiteY1" fmla="*/ 333346 h 521163"/>
              <a:gd name="connsiteX2" fmla="*/ 6884979 w 6884979"/>
              <a:gd name="connsiteY2" fmla="*/ 521163 h 521163"/>
              <a:gd name="connsiteX3" fmla="*/ 3666862 w 6884979"/>
              <a:gd name="connsiteY3" fmla="*/ 219221 h 521163"/>
              <a:gd name="connsiteX4" fmla="*/ 3339837 w 6884979"/>
              <a:gd name="connsiteY4" fmla="*/ 419620 h 521163"/>
              <a:gd name="connsiteX5" fmla="*/ 0 w 6884979"/>
              <a:gd name="connsiteY5" fmla="*/ 490564 h 521163"/>
              <a:gd name="connsiteX6" fmla="*/ 3482712 w 6884979"/>
              <a:gd name="connsiteY6" fmla="*/ 0 h 521163"/>
              <a:gd name="connsiteX7" fmla="*/ 3730362 w 6884979"/>
              <a:gd name="connsiteY7" fmla="*/ 34578 h 521163"/>
              <a:gd name="connsiteX0" fmla="*/ 3478902 w 6884979"/>
              <a:gd name="connsiteY0" fmla="*/ 34578 h 521163"/>
              <a:gd name="connsiteX1" fmla="*/ 6844021 w 6884979"/>
              <a:gd name="connsiteY1" fmla="*/ 333346 h 521163"/>
              <a:gd name="connsiteX2" fmla="*/ 6884979 w 6884979"/>
              <a:gd name="connsiteY2" fmla="*/ 521163 h 521163"/>
              <a:gd name="connsiteX3" fmla="*/ 3666862 w 6884979"/>
              <a:gd name="connsiteY3" fmla="*/ 219221 h 521163"/>
              <a:gd name="connsiteX4" fmla="*/ 3339837 w 6884979"/>
              <a:gd name="connsiteY4" fmla="*/ 419620 h 521163"/>
              <a:gd name="connsiteX5" fmla="*/ 0 w 6884979"/>
              <a:gd name="connsiteY5" fmla="*/ 490564 h 521163"/>
              <a:gd name="connsiteX6" fmla="*/ 3482712 w 6884979"/>
              <a:gd name="connsiteY6" fmla="*/ 0 h 521163"/>
              <a:gd name="connsiteX7" fmla="*/ 3478902 w 6884979"/>
              <a:gd name="connsiteY7" fmla="*/ 34578 h 521163"/>
              <a:gd name="connsiteX0" fmla="*/ 3478902 w 6884979"/>
              <a:gd name="connsiteY0" fmla="*/ 34578 h 521163"/>
              <a:gd name="connsiteX1" fmla="*/ 6844021 w 6884979"/>
              <a:gd name="connsiteY1" fmla="*/ 333346 h 521163"/>
              <a:gd name="connsiteX2" fmla="*/ 6884979 w 6884979"/>
              <a:gd name="connsiteY2" fmla="*/ 521163 h 521163"/>
              <a:gd name="connsiteX3" fmla="*/ 3453502 w 6884979"/>
              <a:gd name="connsiteY3" fmla="*/ 173501 h 521163"/>
              <a:gd name="connsiteX4" fmla="*/ 3339837 w 6884979"/>
              <a:gd name="connsiteY4" fmla="*/ 419620 h 521163"/>
              <a:gd name="connsiteX5" fmla="*/ 0 w 6884979"/>
              <a:gd name="connsiteY5" fmla="*/ 490564 h 521163"/>
              <a:gd name="connsiteX6" fmla="*/ 3482712 w 6884979"/>
              <a:gd name="connsiteY6" fmla="*/ 0 h 521163"/>
              <a:gd name="connsiteX7" fmla="*/ 3478902 w 6884979"/>
              <a:gd name="connsiteY7" fmla="*/ 34578 h 521163"/>
              <a:gd name="connsiteX0" fmla="*/ 3478902 w 6884979"/>
              <a:gd name="connsiteY0" fmla="*/ 0 h 486585"/>
              <a:gd name="connsiteX1" fmla="*/ 6844021 w 6884979"/>
              <a:gd name="connsiteY1" fmla="*/ 298768 h 486585"/>
              <a:gd name="connsiteX2" fmla="*/ 6884979 w 6884979"/>
              <a:gd name="connsiteY2" fmla="*/ 486585 h 486585"/>
              <a:gd name="connsiteX3" fmla="*/ 3453502 w 6884979"/>
              <a:gd name="connsiteY3" fmla="*/ 138923 h 486585"/>
              <a:gd name="connsiteX4" fmla="*/ 3339837 w 6884979"/>
              <a:gd name="connsiteY4" fmla="*/ 385042 h 486585"/>
              <a:gd name="connsiteX5" fmla="*/ 0 w 6884979"/>
              <a:gd name="connsiteY5" fmla="*/ 455986 h 486585"/>
              <a:gd name="connsiteX6" fmla="*/ 3413656 w 6884979"/>
              <a:gd name="connsiteY6" fmla="*/ 58291 h 486585"/>
              <a:gd name="connsiteX7" fmla="*/ 3478902 w 6884979"/>
              <a:gd name="connsiteY7" fmla="*/ 0 h 486585"/>
              <a:gd name="connsiteX0" fmla="*/ 3478902 w 6884979"/>
              <a:gd name="connsiteY0" fmla="*/ 0 h 486585"/>
              <a:gd name="connsiteX1" fmla="*/ 6844021 w 6884979"/>
              <a:gd name="connsiteY1" fmla="*/ 298768 h 486585"/>
              <a:gd name="connsiteX2" fmla="*/ 6884979 w 6884979"/>
              <a:gd name="connsiteY2" fmla="*/ 486585 h 486585"/>
              <a:gd name="connsiteX3" fmla="*/ 3453502 w 6884979"/>
              <a:gd name="connsiteY3" fmla="*/ 138923 h 486585"/>
              <a:gd name="connsiteX4" fmla="*/ 0 w 6884979"/>
              <a:gd name="connsiteY4" fmla="*/ 455986 h 486585"/>
              <a:gd name="connsiteX5" fmla="*/ 3413656 w 6884979"/>
              <a:gd name="connsiteY5" fmla="*/ 58291 h 486585"/>
              <a:gd name="connsiteX6" fmla="*/ 3478902 w 6884979"/>
              <a:gd name="connsiteY6" fmla="*/ 0 h 486585"/>
              <a:gd name="connsiteX0" fmla="*/ 3840852 w 7246929"/>
              <a:gd name="connsiteY0" fmla="*/ 0 h 486585"/>
              <a:gd name="connsiteX1" fmla="*/ 7205971 w 7246929"/>
              <a:gd name="connsiteY1" fmla="*/ 298768 h 486585"/>
              <a:gd name="connsiteX2" fmla="*/ 7246929 w 7246929"/>
              <a:gd name="connsiteY2" fmla="*/ 486585 h 486585"/>
              <a:gd name="connsiteX3" fmla="*/ 3815452 w 7246929"/>
              <a:gd name="connsiteY3" fmla="*/ 138923 h 486585"/>
              <a:gd name="connsiteX4" fmla="*/ 0 w 7246929"/>
              <a:gd name="connsiteY4" fmla="*/ 335336 h 486585"/>
              <a:gd name="connsiteX5" fmla="*/ 3775606 w 7246929"/>
              <a:gd name="connsiteY5" fmla="*/ 58291 h 486585"/>
              <a:gd name="connsiteX6" fmla="*/ 3840852 w 7246929"/>
              <a:gd name="connsiteY6" fmla="*/ 0 h 48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929" h="486585">
                <a:moveTo>
                  <a:pt x="3840852" y="0"/>
                </a:moveTo>
                <a:lnTo>
                  <a:pt x="7205971" y="298768"/>
                </a:lnTo>
                <a:cubicBezTo>
                  <a:pt x="7206924" y="396934"/>
                  <a:pt x="7245976" y="388419"/>
                  <a:pt x="7246929" y="486585"/>
                </a:cubicBezTo>
                <a:lnTo>
                  <a:pt x="3815452" y="138923"/>
                </a:lnTo>
                <a:lnTo>
                  <a:pt x="0" y="335336"/>
                </a:lnTo>
                <a:lnTo>
                  <a:pt x="3775606" y="58291"/>
                </a:lnTo>
                <a:lnTo>
                  <a:pt x="3840852" y="0"/>
                </a:lnTo>
                <a:close/>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 name="TextBox 13">
            <a:extLst>
              <a:ext uri="{FF2B5EF4-FFF2-40B4-BE49-F238E27FC236}">
                <a16:creationId xmlns:a16="http://schemas.microsoft.com/office/drawing/2014/main" id="{4A98E0EC-1EB0-DD41-0D34-043ED79ADD51}"/>
              </a:ext>
            </a:extLst>
          </p:cNvPr>
          <p:cNvSpPr txBox="1"/>
          <p:nvPr/>
        </p:nvSpPr>
        <p:spPr>
          <a:xfrm>
            <a:off x="8083744" y="3987266"/>
            <a:ext cx="1371600" cy="400110"/>
          </a:xfrm>
          <a:prstGeom prst="rect">
            <a:avLst/>
          </a:prstGeom>
          <a:noFill/>
        </p:spPr>
        <p:txBody>
          <a:bodyPr wrap="square" rtlCol="0">
            <a:spAutoFit/>
          </a:bodyPr>
          <a:lstStyle/>
          <a:p>
            <a:r>
              <a:rPr lang="en-US" sz="2000" b="1" dirty="0">
                <a:solidFill>
                  <a:srgbClr val="00B050"/>
                </a:solidFill>
              </a:rPr>
              <a:t>Assets</a:t>
            </a:r>
          </a:p>
        </p:txBody>
      </p:sp>
    </p:spTree>
    <p:extLst>
      <p:ext uri="{BB962C8B-B14F-4D97-AF65-F5344CB8AC3E}">
        <p14:creationId xmlns:p14="http://schemas.microsoft.com/office/powerpoint/2010/main" val="424018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500"/>
                                        <p:tgtEl>
                                          <p:spTgt spid="6">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10" end="10"/>
                                            </p:txEl>
                                          </p:spTgt>
                                        </p:tgtEl>
                                        <p:attrNameLst>
                                          <p:attrName>style.visibility</p:attrName>
                                        </p:attrNameLst>
                                      </p:cBhvr>
                                      <p:to>
                                        <p:strVal val="visible"/>
                                      </p:to>
                                    </p:set>
                                    <p:animEffect transition="in" filter="fade">
                                      <p:cBhvr>
                                        <p:cTn id="46" dur="500"/>
                                        <p:tgtEl>
                                          <p:spTgt spid="6">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11" end="11"/>
                                            </p:txEl>
                                          </p:spTgt>
                                        </p:tgtEl>
                                        <p:attrNameLst>
                                          <p:attrName>style.visibility</p:attrName>
                                        </p:attrNameLst>
                                      </p:cBhvr>
                                      <p:to>
                                        <p:strVal val="visible"/>
                                      </p:to>
                                    </p:set>
                                    <p:animEffect transition="in" filter="fade">
                                      <p:cBhvr>
                                        <p:cTn id="49"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4FB76-A8F8-4F11-ABFC-26518AD52BCE}"/>
              </a:ext>
            </a:extLst>
          </p:cNvPr>
          <p:cNvSpPr>
            <a:spLocks noGrp="1"/>
          </p:cNvSpPr>
          <p:nvPr>
            <p:ph type="title"/>
          </p:nvPr>
        </p:nvSpPr>
        <p:spPr/>
        <p:txBody>
          <a:bodyPr>
            <a:normAutofit/>
          </a:bodyPr>
          <a:lstStyle/>
          <a:p>
            <a:r>
              <a:rPr lang="en-US" dirty="0"/>
              <a:t>How to secure access to your artifacts?</a:t>
            </a:r>
          </a:p>
        </p:txBody>
      </p:sp>
      <p:sp>
        <p:nvSpPr>
          <p:cNvPr id="3" name="TextBox 2">
            <a:extLst>
              <a:ext uri="{FF2B5EF4-FFF2-40B4-BE49-F238E27FC236}">
                <a16:creationId xmlns:a16="http://schemas.microsoft.com/office/drawing/2014/main" id="{66F95E22-0558-710D-D046-2B52F336A8F0}"/>
              </a:ext>
            </a:extLst>
          </p:cNvPr>
          <p:cNvSpPr txBox="1"/>
          <p:nvPr/>
        </p:nvSpPr>
        <p:spPr>
          <a:xfrm>
            <a:off x="764176" y="1331092"/>
            <a:ext cx="6139822" cy="523220"/>
          </a:xfrm>
          <a:prstGeom prst="rect">
            <a:avLst/>
          </a:prstGeom>
          <a:noFill/>
        </p:spPr>
        <p:txBody>
          <a:bodyPr wrap="none" rtlCol="0">
            <a:spAutoFit/>
          </a:bodyPr>
          <a:lstStyle/>
          <a:p>
            <a:r>
              <a:rPr lang="en-US" sz="2800" dirty="0"/>
              <a:t>What scoping of access will you use?</a:t>
            </a:r>
          </a:p>
        </p:txBody>
      </p:sp>
      <p:sp>
        <p:nvSpPr>
          <p:cNvPr id="28" name="TextBox 27">
            <a:extLst>
              <a:ext uri="{FF2B5EF4-FFF2-40B4-BE49-F238E27FC236}">
                <a16:creationId xmlns:a16="http://schemas.microsoft.com/office/drawing/2014/main" id="{4CC5438C-BF75-212C-A74E-B8C8F772DA71}"/>
              </a:ext>
            </a:extLst>
          </p:cNvPr>
          <p:cNvSpPr txBox="1"/>
          <p:nvPr/>
        </p:nvSpPr>
        <p:spPr>
          <a:xfrm>
            <a:off x="1933962" y="2338907"/>
            <a:ext cx="4641014" cy="523220"/>
          </a:xfrm>
          <a:prstGeom prst="rect">
            <a:avLst/>
          </a:prstGeom>
          <a:noFill/>
        </p:spPr>
        <p:txBody>
          <a:bodyPr wrap="none" rtlCol="0">
            <a:spAutoFit/>
          </a:bodyPr>
          <a:lstStyle/>
          <a:p>
            <a:r>
              <a:rPr lang="en-US" sz="2800" dirty="0"/>
              <a:t>Equal access to all things? </a:t>
            </a:r>
          </a:p>
        </p:txBody>
      </p:sp>
      <p:sp>
        <p:nvSpPr>
          <p:cNvPr id="32" name="TextBox 31">
            <a:extLst>
              <a:ext uri="{FF2B5EF4-FFF2-40B4-BE49-F238E27FC236}">
                <a16:creationId xmlns:a16="http://schemas.microsoft.com/office/drawing/2014/main" id="{E0916855-3BE1-DD12-5ABC-F77791B8F7C8}"/>
              </a:ext>
            </a:extLst>
          </p:cNvPr>
          <p:cNvSpPr txBox="1"/>
          <p:nvPr/>
        </p:nvSpPr>
        <p:spPr>
          <a:xfrm>
            <a:off x="2889974" y="3393308"/>
            <a:ext cx="5043368" cy="523220"/>
          </a:xfrm>
          <a:prstGeom prst="rect">
            <a:avLst/>
          </a:prstGeom>
          <a:noFill/>
        </p:spPr>
        <p:txBody>
          <a:bodyPr wrap="none" rtlCol="0">
            <a:spAutoFit/>
          </a:bodyPr>
          <a:lstStyle/>
          <a:p>
            <a:r>
              <a:rPr lang="en-US" sz="2800" dirty="0"/>
              <a:t>Create, Update, Delete rights?</a:t>
            </a:r>
          </a:p>
        </p:txBody>
      </p:sp>
      <p:sp>
        <p:nvSpPr>
          <p:cNvPr id="15" name="TextBox 14">
            <a:extLst>
              <a:ext uri="{FF2B5EF4-FFF2-40B4-BE49-F238E27FC236}">
                <a16:creationId xmlns:a16="http://schemas.microsoft.com/office/drawing/2014/main" id="{2E7B3F36-7A6B-C4DC-6F79-A380FFB4E5FD}"/>
              </a:ext>
            </a:extLst>
          </p:cNvPr>
          <p:cNvSpPr txBox="1"/>
          <p:nvPr/>
        </p:nvSpPr>
        <p:spPr>
          <a:xfrm>
            <a:off x="4128158" y="4198498"/>
            <a:ext cx="1425390" cy="523220"/>
          </a:xfrm>
          <a:prstGeom prst="rect">
            <a:avLst/>
          </a:prstGeom>
          <a:noFill/>
        </p:spPr>
        <p:txBody>
          <a:bodyPr wrap="none" rtlCol="0">
            <a:spAutoFit/>
          </a:bodyPr>
          <a:lstStyle/>
          <a:p>
            <a:r>
              <a:rPr lang="en-US" sz="2800" dirty="0"/>
              <a:t>Listing?</a:t>
            </a:r>
          </a:p>
        </p:txBody>
      </p:sp>
      <p:sp>
        <p:nvSpPr>
          <p:cNvPr id="16" name="TextBox 15">
            <a:extLst>
              <a:ext uri="{FF2B5EF4-FFF2-40B4-BE49-F238E27FC236}">
                <a16:creationId xmlns:a16="http://schemas.microsoft.com/office/drawing/2014/main" id="{D8F45C93-DBD2-996B-D529-89046FC8EF22}"/>
              </a:ext>
            </a:extLst>
          </p:cNvPr>
          <p:cNvSpPr txBox="1"/>
          <p:nvPr/>
        </p:nvSpPr>
        <p:spPr>
          <a:xfrm>
            <a:off x="5265528" y="5265298"/>
            <a:ext cx="1885453" cy="523220"/>
          </a:xfrm>
          <a:prstGeom prst="rect">
            <a:avLst/>
          </a:prstGeom>
          <a:noFill/>
        </p:spPr>
        <p:txBody>
          <a:bodyPr wrap="none" rtlCol="0">
            <a:spAutoFit/>
          </a:bodyPr>
          <a:lstStyle/>
          <a:p>
            <a:r>
              <a:rPr lang="en-US" sz="2800" dirty="0"/>
              <a:t>Metadata?</a:t>
            </a:r>
          </a:p>
        </p:txBody>
      </p:sp>
      <p:grpSp>
        <p:nvGrpSpPr>
          <p:cNvPr id="17" name="Authentication">
            <a:extLst>
              <a:ext uri="{FF2B5EF4-FFF2-40B4-BE49-F238E27FC236}">
                <a16:creationId xmlns:a16="http://schemas.microsoft.com/office/drawing/2014/main" id="{9CE8813B-3B27-4BFC-306F-184699B96C1A}"/>
              </a:ext>
            </a:extLst>
          </p:cNvPr>
          <p:cNvGrpSpPr/>
          <p:nvPr/>
        </p:nvGrpSpPr>
        <p:grpSpPr>
          <a:xfrm>
            <a:off x="11043897" y="132547"/>
            <a:ext cx="857250" cy="739009"/>
            <a:chOff x="4314167" y="3606147"/>
            <a:chExt cx="857250" cy="739009"/>
          </a:xfrm>
        </p:grpSpPr>
        <p:sp>
          <p:nvSpPr>
            <p:cNvPr id="18" name="Hexagon 17">
              <a:extLst>
                <a:ext uri="{FF2B5EF4-FFF2-40B4-BE49-F238E27FC236}">
                  <a16:creationId xmlns:a16="http://schemas.microsoft.com/office/drawing/2014/main" id="{11E177E1-9652-E918-1F18-3B55253D0FF1}"/>
                </a:ext>
              </a:extLst>
            </p:cNvPr>
            <p:cNvSpPr/>
            <p:nvPr/>
          </p:nvSpPr>
          <p:spPr>
            <a:xfrm>
              <a:off x="4314167" y="3606147"/>
              <a:ext cx="857250" cy="739009"/>
            </a:xfrm>
            <a:prstGeom prst="hexagon">
              <a:avLst/>
            </a:prstGeom>
            <a:solidFill>
              <a:srgbClr val="18A6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2" descr="See the source image">
              <a:extLst>
                <a:ext uri="{FF2B5EF4-FFF2-40B4-BE49-F238E27FC236}">
                  <a16:creationId xmlns:a16="http://schemas.microsoft.com/office/drawing/2014/main" id="{7D54BE55-1BB6-726E-2DA2-9E5EE2121D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38" t="16719" r="28404" b="23834"/>
            <a:stretch/>
          </p:blipFill>
          <p:spPr bwMode="auto">
            <a:xfrm>
              <a:off x="4578267" y="3714372"/>
              <a:ext cx="319410" cy="461379"/>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9956F0DB-637C-7317-8931-BC51CDF7E787}"/>
              </a:ext>
            </a:extLst>
          </p:cNvPr>
          <p:cNvSpPr txBox="1"/>
          <p:nvPr/>
        </p:nvSpPr>
        <p:spPr>
          <a:xfrm>
            <a:off x="8758475" y="1307855"/>
            <a:ext cx="3956628" cy="3108543"/>
          </a:xfrm>
          <a:prstGeom prst="rect">
            <a:avLst/>
          </a:prstGeom>
          <a:noFill/>
        </p:spPr>
        <p:txBody>
          <a:bodyPr wrap="square">
            <a:spAutoFit/>
          </a:bodyPr>
          <a:lstStyle/>
          <a:p>
            <a:r>
              <a:rPr lang="en-US" sz="2800" dirty="0"/>
              <a:t>\Thing1</a:t>
            </a:r>
          </a:p>
          <a:p>
            <a:r>
              <a:rPr lang="en-US" sz="2800" dirty="0"/>
              <a:t>\Thing2</a:t>
            </a:r>
          </a:p>
          <a:p>
            <a:r>
              <a:rPr lang="en-US" sz="2800" dirty="0"/>
              <a:t>\Thing3</a:t>
            </a:r>
          </a:p>
          <a:p>
            <a:r>
              <a:rPr lang="en-US" sz="2800" dirty="0"/>
              <a:t>\</a:t>
            </a:r>
            <a:r>
              <a:rPr lang="en-US" sz="2800" dirty="0" err="1"/>
              <a:t>TeamA</a:t>
            </a:r>
            <a:r>
              <a:rPr lang="en-US" sz="2800" dirty="0"/>
              <a:t>\Thing4</a:t>
            </a:r>
          </a:p>
          <a:p>
            <a:r>
              <a:rPr lang="en-US" sz="2800" dirty="0"/>
              <a:t>\</a:t>
            </a:r>
            <a:r>
              <a:rPr lang="en-US" sz="2800" dirty="0" err="1"/>
              <a:t>TeamA</a:t>
            </a:r>
            <a:r>
              <a:rPr lang="en-US" sz="2800" dirty="0"/>
              <a:t>\Thing5</a:t>
            </a:r>
          </a:p>
          <a:p>
            <a:r>
              <a:rPr lang="en-US" sz="2800" dirty="0"/>
              <a:t>\</a:t>
            </a:r>
            <a:r>
              <a:rPr lang="en-US" sz="2800" dirty="0" err="1"/>
              <a:t>TeamB</a:t>
            </a:r>
            <a:r>
              <a:rPr lang="en-US" sz="2800" dirty="0"/>
              <a:t>\Thing6</a:t>
            </a:r>
          </a:p>
          <a:p>
            <a:r>
              <a:rPr lang="en-US" sz="2800" dirty="0"/>
              <a:t>\</a:t>
            </a:r>
            <a:r>
              <a:rPr lang="en-US" sz="2800" dirty="0" err="1"/>
              <a:t>TeamC</a:t>
            </a:r>
            <a:r>
              <a:rPr lang="en-US" sz="2800" dirty="0"/>
              <a:t>\Thing7</a:t>
            </a:r>
          </a:p>
        </p:txBody>
      </p:sp>
    </p:spTree>
    <p:extLst>
      <p:ext uri="{BB962C8B-B14F-4D97-AF65-F5344CB8AC3E}">
        <p14:creationId xmlns:p14="http://schemas.microsoft.com/office/powerpoint/2010/main" val="224796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32" grpId="0"/>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43F1E-CA62-A5AF-99AF-3A5F9A0F92E0}"/>
              </a:ext>
            </a:extLst>
          </p:cNvPr>
          <p:cNvSpPr>
            <a:spLocks noGrp="1"/>
          </p:cNvSpPr>
          <p:nvPr>
            <p:ph type="title"/>
          </p:nvPr>
        </p:nvSpPr>
        <p:spPr/>
        <p:txBody>
          <a:bodyPr/>
          <a:lstStyle/>
          <a:p>
            <a:r>
              <a:rPr lang="en-US" dirty="0"/>
              <a:t>Production Capabilities</a:t>
            </a:r>
          </a:p>
        </p:txBody>
      </p:sp>
      <p:sp>
        <p:nvSpPr>
          <p:cNvPr id="3" name="TextBox 2">
            <a:extLst>
              <a:ext uri="{FF2B5EF4-FFF2-40B4-BE49-F238E27FC236}">
                <a16:creationId xmlns:a16="http://schemas.microsoft.com/office/drawing/2014/main" id="{2A655159-CC03-9C9C-A39E-5207747EC002}"/>
              </a:ext>
            </a:extLst>
          </p:cNvPr>
          <p:cNvSpPr txBox="1"/>
          <p:nvPr/>
        </p:nvSpPr>
        <p:spPr>
          <a:xfrm>
            <a:off x="288160" y="1677081"/>
            <a:ext cx="11615680" cy="523220"/>
          </a:xfrm>
          <a:prstGeom prst="rect">
            <a:avLst/>
          </a:prstGeom>
          <a:noFill/>
        </p:spPr>
        <p:txBody>
          <a:bodyPr wrap="none" rtlCol="0">
            <a:spAutoFit/>
          </a:bodyPr>
          <a:lstStyle/>
          <a:p>
            <a:r>
              <a:rPr lang="en-US" sz="2800" b="1" dirty="0"/>
              <a:t>Reliability &amp; Performance: </a:t>
            </a:r>
            <a:r>
              <a:rPr lang="en-US" sz="2800" dirty="0"/>
              <a:t>Geo-Replication / Availability Zone Support</a:t>
            </a:r>
          </a:p>
        </p:txBody>
      </p:sp>
      <p:sp>
        <p:nvSpPr>
          <p:cNvPr id="4" name="TextBox 3">
            <a:extLst>
              <a:ext uri="{FF2B5EF4-FFF2-40B4-BE49-F238E27FC236}">
                <a16:creationId xmlns:a16="http://schemas.microsoft.com/office/drawing/2014/main" id="{227DB2A5-D930-F4C2-CD76-296146BDA6A0}"/>
              </a:ext>
            </a:extLst>
          </p:cNvPr>
          <p:cNvSpPr txBox="1"/>
          <p:nvPr/>
        </p:nvSpPr>
        <p:spPr>
          <a:xfrm>
            <a:off x="1227274" y="2447318"/>
            <a:ext cx="5859296" cy="523220"/>
          </a:xfrm>
          <a:prstGeom prst="rect">
            <a:avLst/>
          </a:prstGeom>
          <a:noFill/>
        </p:spPr>
        <p:txBody>
          <a:bodyPr wrap="none" rtlCol="0">
            <a:spAutoFit/>
          </a:bodyPr>
          <a:lstStyle/>
          <a:p>
            <a:r>
              <a:rPr lang="en-US" sz="2800" dirty="0"/>
              <a:t>Promotion Across Storage Services</a:t>
            </a:r>
          </a:p>
        </p:txBody>
      </p:sp>
      <p:sp>
        <p:nvSpPr>
          <p:cNvPr id="5" name="TextBox 4">
            <a:extLst>
              <a:ext uri="{FF2B5EF4-FFF2-40B4-BE49-F238E27FC236}">
                <a16:creationId xmlns:a16="http://schemas.microsoft.com/office/drawing/2014/main" id="{F52F0851-8AD0-3DEE-8747-75E9A3EB5350}"/>
              </a:ext>
            </a:extLst>
          </p:cNvPr>
          <p:cNvSpPr txBox="1"/>
          <p:nvPr/>
        </p:nvSpPr>
        <p:spPr>
          <a:xfrm>
            <a:off x="2833653" y="2970538"/>
            <a:ext cx="7665881" cy="523220"/>
          </a:xfrm>
          <a:prstGeom prst="rect">
            <a:avLst/>
          </a:prstGeom>
          <a:noFill/>
        </p:spPr>
        <p:txBody>
          <a:bodyPr wrap="none" rtlCol="0">
            <a:spAutoFit/>
          </a:bodyPr>
          <a:lstStyle/>
          <a:p>
            <a:r>
              <a:rPr lang="en-US" sz="2800" dirty="0"/>
              <a:t>Promotion across cloud providers and on-prem</a:t>
            </a:r>
          </a:p>
        </p:txBody>
      </p:sp>
      <p:sp>
        <p:nvSpPr>
          <p:cNvPr id="6" name="TextBox 5">
            <a:extLst>
              <a:ext uri="{FF2B5EF4-FFF2-40B4-BE49-F238E27FC236}">
                <a16:creationId xmlns:a16="http://schemas.microsoft.com/office/drawing/2014/main" id="{DFB11FC5-A3D1-02F4-310B-BFE427CBF473}"/>
              </a:ext>
            </a:extLst>
          </p:cNvPr>
          <p:cNvSpPr txBox="1"/>
          <p:nvPr/>
        </p:nvSpPr>
        <p:spPr>
          <a:xfrm>
            <a:off x="431271" y="4801808"/>
            <a:ext cx="11514691" cy="523220"/>
          </a:xfrm>
          <a:prstGeom prst="rect">
            <a:avLst/>
          </a:prstGeom>
          <a:noFill/>
        </p:spPr>
        <p:txBody>
          <a:bodyPr wrap="none" rtlCol="0">
            <a:spAutoFit/>
          </a:bodyPr>
          <a:lstStyle/>
          <a:p>
            <a:r>
              <a:rPr lang="en-US" sz="2800" b="1" dirty="0"/>
              <a:t>Network Security: </a:t>
            </a:r>
            <a:r>
              <a:rPr lang="en-US" sz="2800" dirty="0"/>
              <a:t>Virtual Private Networks and Air-Gap Environments</a:t>
            </a:r>
          </a:p>
        </p:txBody>
      </p:sp>
      <p:sp>
        <p:nvSpPr>
          <p:cNvPr id="7" name="TextBox 6">
            <a:extLst>
              <a:ext uri="{FF2B5EF4-FFF2-40B4-BE49-F238E27FC236}">
                <a16:creationId xmlns:a16="http://schemas.microsoft.com/office/drawing/2014/main" id="{60B276E4-1036-0BDC-500D-AD418F5732B2}"/>
              </a:ext>
            </a:extLst>
          </p:cNvPr>
          <p:cNvSpPr txBox="1"/>
          <p:nvPr/>
        </p:nvSpPr>
        <p:spPr>
          <a:xfrm>
            <a:off x="277037" y="3755368"/>
            <a:ext cx="11001730" cy="523220"/>
          </a:xfrm>
          <a:prstGeom prst="rect">
            <a:avLst/>
          </a:prstGeom>
          <a:noFill/>
        </p:spPr>
        <p:txBody>
          <a:bodyPr wrap="none" rtlCol="0">
            <a:spAutoFit/>
          </a:bodyPr>
          <a:lstStyle/>
          <a:p>
            <a:r>
              <a:rPr lang="en-US" sz="2800" b="1" dirty="0"/>
              <a:t>Diagnostics: </a:t>
            </a:r>
            <a:r>
              <a:rPr lang="en-US" sz="2400" dirty="0"/>
              <a:t>Logging access, success, failure, denials, performance metrics</a:t>
            </a:r>
          </a:p>
        </p:txBody>
      </p:sp>
      <p:sp>
        <p:nvSpPr>
          <p:cNvPr id="8" name="TextBox 7">
            <a:extLst>
              <a:ext uri="{FF2B5EF4-FFF2-40B4-BE49-F238E27FC236}">
                <a16:creationId xmlns:a16="http://schemas.microsoft.com/office/drawing/2014/main" id="{A6892E95-020F-609A-9C08-A7FAFBD2BE7C}"/>
              </a:ext>
            </a:extLst>
          </p:cNvPr>
          <p:cNvSpPr txBox="1"/>
          <p:nvPr/>
        </p:nvSpPr>
        <p:spPr>
          <a:xfrm>
            <a:off x="2202406" y="5697849"/>
            <a:ext cx="6274475" cy="523220"/>
          </a:xfrm>
          <a:prstGeom prst="rect">
            <a:avLst/>
          </a:prstGeom>
          <a:noFill/>
        </p:spPr>
        <p:txBody>
          <a:bodyPr wrap="none" rtlCol="0">
            <a:spAutoFit/>
          </a:bodyPr>
          <a:lstStyle/>
          <a:p>
            <a:r>
              <a:rPr lang="en-US" sz="2800" b="1" dirty="0"/>
              <a:t>Support: </a:t>
            </a:r>
            <a:r>
              <a:rPr lang="en-US" sz="2800" dirty="0"/>
              <a:t>Who, how, what is the SLA?</a:t>
            </a:r>
          </a:p>
        </p:txBody>
      </p:sp>
      <p:grpSp>
        <p:nvGrpSpPr>
          <p:cNvPr id="9" name="Support">
            <a:extLst>
              <a:ext uri="{FF2B5EF4-FFF2-40B4-BE49-F238E27FC236}">
                <a16:creationId xmlns:a16="http://schemas.microsoft.com/office/drawing/2014/main" id="{390CC264-C955-801E-0FD1-63614A7EF1D2}"/>
              </a:ext>
            </a:extLst>
          </p:cNvPr>
          <p:cNvGrpSpPr/>
          <p:nvPr/>
        </p:nvGrpSpPr>
        <p:grpSpPr>
          <a:xfrm>
            <a:off x="11030793" y="122014"/>
            <a:ext cx="857250" cy="739009"/>
            <a:chOff x="7644775" y="5284382"/>
            <a:chExt cx="857250" cy="739009"/>
          </a:xfrm>
        </p:grpSpPr>
        <p:sp>
          <p:nvSpPr>
            <p:cNvPr id="10" name="REST API">
              <a:extLst>
                <a:ext uri="{FF2B5EF4-FFF2-40B4-BE49-F238E27FC236}">
                  <a16:creationId xmlns:a16="http://schemas.microsoft.com/office/drawing/2014/main" id="{A6173199-9F0E-E9DE-D892-CD4C02F8042F}"/>
                </a:ext>
              </a:extLst>
            </p:cNvPr>
            <p:cNvSpPr/>
            <p:nvPr/>
          </p:nvSpPr>
          <p:spPr>
            <a:xfrm>
              <a:off x="7644775" y="5284382"/>
              <a:ext cx="857250" cy="739009"/>
            </a:xfrm>
            <a:prstGeom prst="hexagon">
              <a:avLst/>
            </a:prstGeom>
            <a:solidFill>
              <a:srgbClr val="0079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8" descr="See the source image">
              <a:extLst>
                <a:ext uri="{FF2B5EF4-FFF2-40B4-BE49-F238E27FC236}">
                  <a16:creationId xmlns:a16="http://schemas.microsoft.com/office/drawing/2014/main" id="{5421E388-BC71-515A-53A1-07C1CF9E6019}"/>
                </a:ext>
              </a:extLst>
            </p:cNvPr>
            <p:cNvPicPr>
              <a:picLocks noChangeAspect="1" noChangeArrowheads="1"/>
            </p:cNvPicPr>
            <p:nvPr/>
          </p:nvPicPr>
          <p:blipFill rotWithShape="1">
            <a:blip r:embed="rId2">
              <a:clrChange>
                <a:clrFrom>
                  <a:srgbClr val="0095DA"/>
                </a:clrFrom>
                <a:clrTo>
                  <a:srgbClr val="0095DA">
                    <a:alpha val="0"/>
                  </a:srgbClr>
                </a:clrTo>
              </a:clrChange>
              <a:extLst>
                <a:ext uri="{28A0092B-C50C-407E-A947-70E740481C1C}">
                  <a14:useLocalDpi xmlns:a14="http://schemas.microsoft.com/office/drawing/2010/main" val="0"/>
                </a:ext>
              </a:extLst>
            </a:blip>
            <a:srcRect l="19694" t="17636" r="19531" b="18156"/>
            <a:stretch/>
          </p:blipFill>
          <p:spPr bwMode="auto">
            <a:xfrm>
              <a:off x="7841625" y="5407024"/>
              <a:ext cx="463550" cy="4897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3332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360B292-3BD5-488C-A673-786592554286}"/>
              </a:ext>
            </a:extLst>
          </p:cNvPr>
          <p:cNvGrpSpPr/>
          <p:nvPr/>
        </p:nvGrpSpPr>
        <p:grpSpPr>
          <a:xfrm>
            <a:off x="434291" y="2993301"/>
            <a:ext cx="4909771" cy="3757345"/>
            <a:chOff x="434291" y="2993301"/>
            <a:chExt cx="4909771" cy="3757345"/>
          </a:xfrm>
        </p:grpSpPr>
        <p:pic>
          <p:nvPicPr>
            <p:cNvPr id="2050" name="Picture 2" descr="Image result for focus">
              <a:extLst>
                <a:ext uri="{FF2B5EF4-FFF2-40B4-BE49-F238E27FC236}">
                  <a16:creationId xmlns:a16="http://schemas.microsoft.com/office/drawing/2014/main" id="{0271FC75-5CC0-4893-B694-15D22823B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291" y="2993301"/>
              <a:ext cx="4909771" cy="3757345"/>
            </a:xfrm>
            <a:prstGeom prst="rect">
              <a:avLst/>
            </a:prstGeom>
            <a:noFill/>
            <a:extLst>
              <a:ext uri="{909E8E84-426E-40DD-AFC4-6F175D3DCCD1}">
                <a14:hiddenFill xmlns:a14="http://schemas.microsoft.com/office/drawing/2010/main">
                  <a:solidFill>
                    <a:srgbClr val="FFFFFF"/>
                  </a:solidFill>
                </a14:hiddenFill>
              </a:ext>
            </a:extLst>
          </p:spPr>
        </p:pic>
        <p:sp>
          <p:nvSpPr>
            <p:cNvPr id="17" name="Thing">
              <a:extLst>
                <a:ext uri="{FF2B5EF4-FFF2-40B4-BE49-F238E27FC236}">
                  <a16:creationId xmlns:a16="http://schemas.microsoft.com/office/drawing/2014/main" id="{A4A37B3B-9141-435B-84A1-17B70F76B04A}"/>
                </a:ext>
              </a:extLst>
            </p:cNvPr>
            <p:cNvSpPr/>
            <p:nvPr/>
          </p:nvSpPr>
          <p:spPr>
            <a:xfrm>
              <a:off x="2032821" y="4544350"/>
              <a:ext cx="1460655" cy="593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Thing</a:t>
              </a:r>
            </a:p>
          </p:txBody>
        </p:sp>
      </p:grpSp>
      <p:sp>
        <p:nvSpPr>
          <p:cNvPr id="2" name="Title 1">
            <a:extLst>
              <a:ext uri="{FF2B5EF4-FFF2-40B4-BE49-F238E27FC236}">
                <a16:creationId xmlns:a16="http://schemas.microsoft.com/office/drawing/2014/main" id="{A144FB76-A8F8-4F11-ABFC-26518AD52BCE}"/>
              </a:ext>
            </a:extLst>
          </p:cNvPr>
          <p:cNvSpPr>
            <a:spLocks noGrp="1"/>
          </p:cNvSpPr>
          <p:nvPr>
            <p:ph type="title"/>
          </p:nvPr>
        </p:nvSpPr>
        <p:spPr>
          <a:xfrm>
            <a:off x="838200" y="1556786"/>
            <a:ext cx="10515600" cy="1325563"/>
          </a:xfrm>
        </p:spPr>
        <p:txBody>
          <a:bodyPr>
            <a:normAutofit/>
          </a:bodyPr>
          <a:lstStyle/>
          <a:p>
            <a:r>
              <a:rPr lang="en-US" dirty="0"/>
              <a:t>You have a thing. </a:t>
            </a:r>
            <a:br>
              <a:rPr lang="en-US" dirty="0"/>
            </a:br>
            <a:r>
              <a:rPr lang="en-US" dirty="0"/>
              <a:t>			Where will you store your thing?</a:t>
            </a:r>
          </a:p>
        </p:txBody>
      </p:sp>
      <p:sp>
        <p:nvSpPr>
          <p:cNvPr id="5" name="YASS">
            <a:extLst>
              <a:ext uri="{FF2B5EF4-FFF2-40B4-BE49-F238E27FC236}">
                <a16:creationId xmlns:a16="http://schemas.microsoft.com/office/drawing/2014/main" id="{12645E52-9D66-4180-A1C1-3C6F719B1B1F}"/>
              </a:ext>
            </a:extLst>
          </p:cNvPr>
          <p:cNvSpPr/>
          <p:nvPr/>
        </p:nvSpPr>
        <p:spPr>
          <a:xfrm>
            <a:off x="434291" y="3023047"/>
            <a:ext cx="1728339" cy="821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YASS?</a:t>
            </a:r>
          </a:p>
        </p:txBody>
      </p:sp>
      <p:sp>
        <p:nvSpPr>
          <p:cNvPr id="6" name="REST API">
            <a:extLst>
              <a:ext uri="{FF2B5EF4-FFF2-40B4-BE49-F238E27FC236}">
                <a16:creationId xmlns:a16="http://schemas.microsoft.com/office/drawing/2014/main" id="{7C7781AC-0BE5-434D-9551-9DA572977D45}"/>
              </a:ext>
            </a:extLst>
          </p:cNvPr>
          <p:cNvSpPr/>
          <p:nvPr/>
        </p:nvSpPr>
        <p:spPr>
          <a:xfrm>
            <a:off x="8867085" y="3520575"/>
            <a:ext cx="857250" cy="739009"/>
          </a:xfrm>
          <a:prstGeom prst="hexagon">
            <a:avLst/>
          </a:prstGeom>
          <a:solidFill>
            <a:srgbClr val="0079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&lt;-&gt;</a:t>
            </a:r>
            <a:br>
              <a:rPr lang="en-US" dirty="0"/>
            </a:br>
            <a:r>
              <a:rPr lang="en-US" sz="1200" dirty="0"/>
              <a:t>REST</a:t>
            </a:r>
            <a:endParaRPr lang="en-US" dirty="0"/>
          </a:p>
        </p:txBody>
      </p:sp>
      <p:grpSp>
        <p:nvGrpSpPr>
          <p:cNvPr id="8" name="Authentication">
            <a:extLst>
              <a:ext uri="{FF2B5EF4-FFF2-40B4-BE49-F238E27FC236}">
                <a16:creationId xmlns:a16="http://schemas.microsoft.com/office/drawing/2014/main" id="{FA589D40-019C-4803-B08B-E4A052C1ED19}"/>
              </a:ext>
            </a:extLst>
          </p:cNvPr>
          <p:cNvGrpSpPr/>
          <p:nvPr/>
        </p:nvGrpSpPr>
        <p:grpSpPr>
          <a:xfrm>
            <a:off x="9532597" y="3890079"/>
            <a:ext cx="857250" cy="739009"/>
            <a:chOff x="4314167" y="3606147"/>
            <a:chExt cx="857250" cy="739009"/>
          </a:xfrm>
        </p:grpSpPr>
        <p:sp>
          <p:nvSpPr>
            <p:cNvPr id="9" name="Hexagon 8">
              <a:extLst>
                <a:ext uri="{FF2B5EF4-FFF2-40B4-BE49-F238E27FC236}">
                  <a16:creationId xmlns:a16="http://schemas.microsoft.com/office/drawing/2014/main" id="{EEAF238B-0E00-44AF-BBD9-A3113020024E}"/>
                </a:ext>
              </a:extLst>
            </p:cNvPr>
            <p:cNvSpPr/>
            <p:nvPr/>
          </p:nvSpPr>
          <p:spPr>
            <a:xfrm>
              <a:off x="4314167" y="3606147"/>
              <a:ext cx="857250" cy="739009"/>
            </a:xfrm>
            <a:prstGeom prst="hexagon">
              <a:avLst/>
            </a:prstGeom>
            <a:solidFill>
              <a:srgbClr val="18A6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See the source image">
              <a:extLst>
                <a:ext uri="{FF2B5EF4-FFF2-40B4-BE49-F238E27FC236}">
                  <a16:creationId xmlns:a16="http://schemas.microsoft.com/office/drawing/2014/main" id="{455081E1-A2B4-4F0F-B930-6732DADF20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738" t="16719" r="28404" b="23834"/>
            <a:stretch/>
          </p:blipFill>
          <p:spPr bwMode="auto">
            <a:xfrm>
              <a:off x="4578267" y="3714372"/>
              <a:ext cx="319410" cy="4613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Storage">
            <a:extLst>
              <a:ext uri="{FF2B5EF4-FFF2-40B4-BE49-F238E27FC236}">
                <a16:creationId xmlns:a16="http://schemas.microsoft.com/office/drawing/2014/main" id="{043D92E5-64BE-4254-957B-F7BE92CCA437}"/>
              </a:ext>
            </a:extLst>
          </p:cNvPr>
          <p:cNvGrpSpPr/>
          <p:nvPr/>
        </p:nvGrpSpPr>
        <p:grpSpPr>
          <a:xfrm>
            <a:off x="8860800" y="4259583"/>
            <a:ext cx="857250" cy="739009"/>
            <a:chOff x="3377802" y="4632193"/>
            <a:chExt cx="857250" cy="739009"/>
          </a:xfrm>
        </p:grpSpPr>
        <p:sp>
          <p:nvSpPr>
            <p:cNvPr id="13" name="Hexagon 12">
              <a:extLst>
                <a:ext uri="{FF2B5EF4-FFF2-40B4-BE49-F238E27FC236}">
                  <a16:creationId xmlns:a16="http://schemas.microsoft.com/office/drawing/2014/main" id="{B0EE9D25-C160-4012-AC9D-D41A915E9631}"/>
                </a:ext>
              </a:extLst>
            </p:cNvPr>
            <p:cNvSpPr/>
            <p:nvPr/>
          </p:nvSpPr>
          <p:spPr>
            <a:xfrm>
              <a:off x="3377802" y="4632193"/>
              <a:ext cx="857250" cy="739009"/>
            </a:xfrm>
            <a:prstGeom prst="hexagon">
              <a:avLst/>
            </a:prstGeom>
            <a:solidFill>
              <a:srgbClr val="0079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38ECEB8B-99B9-42C0-8C6C-C7E86A1E054D}"/>
                </a:ext>
              </a:extLst>
            </p:cNvPr>
            <p:cNvGrpSpPr/>
            <p:nvPr/>
          </p:nvGrpSpPr>
          <p:grpSpPr>
            <a:xfrm>
              <a:off x="3574360" y="4758809"/>
              <a:ext cx="482601" cy="485775"/>
              <a:chOff x="2571060" y="4815439"/>
              <a:chExt cx="482601" cy="485775"/>
            </a:xfrm>
          </p:grpSpPr>
          <p:sp>
            <p:nvSpPr>
              <p:cNvPr id="10" name="Rectangle 9">
                <a:extLst>
                  <a:ext uri="{FF2B5EF4-FFF2-40B4-BE49-F238E27FC236}">
                    <a16:creationId xmlns:a16="http://schemas.microsoft.com/office/drawing/2014/main" id="{CD0553CA-E6C9-429E-910B-3E0ADBFBA80A}"/>
                  </a:ext>
                </a:extLst>
              </p:cNvPr>
              <p:cNvSpPr/>
              <p:nvPr/>
            </p:nvSpPr>
            <p:spPr>
              <a:xfrm>
                <a:off x="2578100" y="4819650"/>
                <a:ext cx="473075" cy="481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See the source image">
                <a:extLst>
                  <a:ext uri="{FF2B5EF4-FFF2-40B4-BE49-F238E27FC236}">
                    <a16:creationId xmlns:a16="http://schemas.microsoft.com/office/drawing/2014/main" id="{58F63C21-E69F-407C-ADED-0011ABFB43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760" t="22693" r="22168" b="21872"/>
              <a:stretch/>
            </p:blipFill>
            <p:spPr bwMode="auto">
              <a:xfrm>
                <a:off x="2571060" y="4815439"/>
                <a:ext cx="482601" cy="48577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 name="Cache">
            <a:extLst>
              <a:ext uri="{FF2B5EF4-FFF2-40B4-BE49-F238E27FC236}">
                <a16:creationId xmlns:a16="http://schemas.microsoft.com/office/drawing/2014/main" id="{1AD22DB9-6756-433A-847E-515CABF30DCD}"/>
              </a:ext>
            </a:extLst>
          </p:cNvPr>
          <p:cNvGrpSpPr/>
          <p:nvPr/>
        </p:nvGrpSpPr>
        <p:grpSpPr>
          <a:xfrm>
            <a:off x="9527777" y="3141584"/>
            <a:ext cx="857250" cy="739009"/>
            <a:chOff x="8740377" y="4194722"/>
            <a:chExt cx="857250" cy="739009"/>
          </a:xfrm>
        </p:grpSpPr>
        <p:sp>
          <p:nvSpPr>
            <p:cNvPr id="18" name="REST API">
              <a:extLst>
                <a:ext uri="{FF2B5EF4-FFF2-40B4-BE49-F238E27FC236}">
                  <a16:creationId xmlns:a16="http://schemas.microsoft.com/office/drawing/2014/main" id="{1CE53AE3-03D4-4553-AD80-BCB9402F7471}"/>
                </a:ext>
              </a:extLst>
            </p:cNvPr>
            <p:cNvSpPr/>
            <p:nvPr/>
          </p:nvSpPr>
          <p:spPr>
            <a:xfrm>
              <a:off x="8740377" y="4194722"/>
              <a:ext cx="857250" cy="739009"/>
            </a:xfrm>
            <a:prstGeom prst="hexagon">
              <a:avLst/>
            </a:prstGeom>
            <a:solidFill>
              <a:srgbClr val="0079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lowchart: Magnetic Disk 13">
              <a:extLst>
                <a:ext uri="{FF2B5EF4-FFF2-40B4-BE49-F238E27FC236}">
                  <a16:creationId xmlns:a16="http://schemas.microsoft.com/office/drawing/2014/main" id="{F0BB2631-5B6B-4334-8FE9-30C491D25945}"/>
                </a:ext>
              </a:extLst>
            </p:cNvPr>
            <p:cNvSpPr/>
            <p:nvPr/>
          </p:nvSpPr>
          <p:spPr>
            <a:xfrm>
              <a:off x="8973012" y="4339989"/>
              <a:ext cx="391979" cy="448473"/>
            </a:xfrm>
            <a:prstGeom prst="flowChartMagneticDisk">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cache</a:t>
              </a:r>
            </a:p>
          </p:txBody>
        </p:sp>
      </p:grpSp>
      <p:grpSp>
        <p:nvGrpSpPr>
          <p:cNvPr id="19" name="Support">
            <a:extLst>
              <a:ext uri="{FF2B5EF4-FFF2-40B4-BE49-F238E27FC236}">
                <a16:creationId xmlns:a16="http://schemas.microsoft.com/office/drawing/2014/main" id="{11BF49CA-DE0D-4E43-94CC-0132C37C49FB}"/>
              </a:ext>
            </a:extLst>
          </p:cNvPr>
          <p:cNvGrpSpPr/>
          <p:nvPr/>
        </p:nvGrpSpPr>
        <p:grpSpPr>
          <a:xfrm>
            <a:off x="9526312" y="4629084"/>
            <a:ext cx="857250" cy="739009"/>
            <a:chOff x="7644775" y="5284382"/>
            <a:chExt cx="857250" cy="739009"/>
          </a:xfrm>
        </p:grpSpPr>
        <p:sp>
          <p:nvSpPr>
            <p:cNvPr id="23" name="REST API">
              <a:extLst>
                <a:ext uri="{FF2B5EF4-FFF2-40B4-BE49-F238E27FC236}">
                  <a16:creationId xmlns:a16="http://schemas.microsoft.com/office/drawing/2014/main" id="{2FB3162E-5665-44C9-8756-D5880D01FFA1}"/>
                </a:ext>
              </a:extLst>
            </p:cNvPr>
            <p:cNvSpPr/>
            <p:nvPr/>
          </p:nvSpPr>
          <p:spPr>
            <a:xfrm>
              <a:off x="7644775" y="5284382"/>
              <a:ext cx="857250" cy="739009"/>
            </a:xfrm>
            <a:prstGeom prst="hexagon">
              <a:avLst/>
            </a:prstGeom>
            <a:solidFill>
              <a:srgbClr val="0079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2" name="Picture 8" descr="See the source image">
              <a:extLst>
                <a:ext uri="{FF2B5EF4-FFF2-40B4-BE49-F238E27FC236}">
                  <a16:creationId xmlns:a16="http://schemas.microsoft.com/office/drawing/2014/main" id="{2AE39CE6-E721-48C2-9A17-2CCF6B861873}"/>
                </a:ext>
              </a:extLst>
            </p:cNvPr>
            <p:cNvPicPr>
              <a:picLocks noChangeAspect="1" noChangeArrowheads="1"/>
            </p:cNvPicPr>
            <p:nvPr/>
          </p:nvPicPr>
          <p:blipFill rotWithShape="1">
            <a:blip r:embed="rId6">
              <a:clrChange>
                <a:clrFrom>
                  <a:srgbClr val="0095DA"/>
                </a:clrFrom>
                <a:clrTo>
                  <a:srgbClr val="0095DA">
                    <a:alpha val="0"/>
                  </a:srgbClr>
                </a:clrTo>
              </a:clrChange>
              <a:extLst>
                <a:ext uri="{28A0092B-C50C-407E-A947-70E740481C1C}">
                  <a14:useLocalDpi xmlns:a14="http://schemas.microsoft.com/office/drawing/2010/main" val="0"/>
                </a:ext>
              </a:extLst>
            </a:blip>
            <a:srcRect l="19694" t="17636" r="19531" b="18156"/>
            <a:stretch/>
          </p:blipFill>
          <p:spPr bwMode="auto">
            <a:xfrm>
              <a:off x="7841625" y="5407024"/>
              <a:ext cx="463550" cy="4897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090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7"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900" decel="100000" fill="hold"/>
                                        <p:tgtEl>
                                          <p:spTgt spid="12"/>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900" decel="100000" fill="hold"/>
                                        <p:tgtEl>
                                          <p:spTgt spid="8"/>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7"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900" decel="100000" fill="hold"/>
                                        <p:tgtEl>
                                          <p:spTgt spid="6"/>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7"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900" decel="100000" fill="hold"/>
                                        <p:tgtEl>
                                          <p:spTgt spid="15"/>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7"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900" decel="100000" fill="hold"/>
                                        <p:tgtEl>
                                          <p:spTgt spid="19"/>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500" fill="hold"/>
                                        <p:tgtEl>
                                          <p:spTgt spid="20"/>
                                        </p:tgtEl>
                                        <p:attrNameLst>
                                          <p:attrName>ppt_w</p:attrName>
                                        </p:attrNameLst>
                                      </p:cBhvr>
                                      <p:tavLst>
                                        <p:tav tm="0">
                                          <p:val>
                                            <p:fltVal val="0"/>
                                          </p:val>
                                        </p:tav>
                                        <p:tav tm="100000">
                                          <p:val>
                                            <p:strVal val="#ppt_w"/>
                                          </p:val>
                                        </p:tav>
                                      </p:tavLst>
                                    </p:anim>
                                    <p:anim calcmode="lin" valueType="num">
                                      <p:cBhvr>
                                        <p:cTn id="58" dur="500" fill="hold"/>
                                        <p:tgtEl>
                                          <p:spTgt spid="20"/>
                                        </p:tgtEl>
                                        <p:attrNameLst>
                                          <p:attrName>ppt_h</p:attrName>
                                        </p:attrNameLst>
                                      </p:cBhvr>
                                      <p:tavLst>
                                        <p:tav tm="0">
                                          <p:val>
                                            <p:fltVal val="0"/>
                                          </p:val>
                                        </p:tav>
                                        <p:tav tm="100000">
                                          <p:val>
                                            <p:strVal val="#ppt_h"/>
                                          </p:val>
                                        </p:tav>
                                      </p:tavLst>
                                    </p:anim>
                                    <p:animEffect transition="in" filter="fade">
                                      <p:cBhvr>
                                        <p:cTn id="59" dur="500"/>
                                        <p:tgtEl>
                                          <p:spTgt spid="20"/>
                                        </p:tgtEl>
                                      </p:cBhvr>
                                    </p:animEffect>
                                  </p:childTnLst>
                                </p:cTn>
                              </p:par>
                            </p:childTnLst>
                          </p:cTn>
                        </p:par>
                        <p:par>
                          <p:cTn id="60" fill="hold">
                            <p:stCondLst>
                              <p:cond delay="500"/>
                            </p:stCondLst>
                            <p:childTnLst>
                              <p:par>
                                <p:cTn id="61" presetID="9" presetClass="emph" presetSubtype="0" grpId="1" nodeType="afterEffect">
                                  <p:stCondLst>
                                    <p:cond delay="0"/>
                                  </p:stCondLst>
                                  <p:childTnLst>
                                    <p:set>
                                      <p:cBhvr>
                                        <p:cTn id="62" dur="indefinite"/>
                                        <p:tgtEl>
                                          <p:spTgt spid="5"/>
                                        </p:tgtEl>
                                        <p:attrNameLst>
                                          <p:attrName>style.opacity</p:attrName>
                                        </p:attrNameLst>
                                      </p:cBhvr>
                                      <p:to>
                                        <p:strVal val="0.25"/>
                                      </p:to>
                                    </p:set>
                                    <p:animEffect filter="image" prLst="opacity: 0.25">
                                      <p:cBhvr rctx="IE">
                                        <p:cTn id="63"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ACR Sprawl">
            <a:extLst>
              <a:ext uri="{FF2B5EF4-FFF2-40B4-BE49-F238E27FC236}">
                <a16:creationId xmlns:a16="http://schemas.microsoft.com/office/drawing/2014/main" id="{5E6FAA3B-B2EE-48E9-838F-216C5B4B60EA}"/>
              </a:ext>
            </a:extLst>
          </p:cNvPr>
          <p:cNvGrpSpPr/>
          <p:nvPr/>
        </p:nvGrpSpPr>
        <p:grpSpPr>
          <a:xfrm>
            <a:off x="6219467" y="4528291"/>
            <a:ext cx="5486400" cy="1640423"/>
            <a:chOff x="345232" y="4413102"/>
            <a:chExt cx="5303521" cy="1184815"/>
          </a:xfrm>
          <a:effectLst>
            <a:outerShdw blurRad="88900" dist="38100" dir="2700000" algn="tl" rotWithShape="0">
              <a:prstClr val="black">
                <a:alpha val="28000"/>
              </a:prstClr>
            </a:outerShdw>
          </a:effectLst>
        </p:grpSpPr>
        <p:sp>
          <p:nvSpPr>
            <p:cNvPr id="28" name="Rounded Rectangle 15">
              <a:extLst>
                <a:ext uri="{FF2B5EF4-FFF2-40B4-BE49-F238E27FC236}">
                  <a16:creationId xmlns:a16="http://schemas.microsoft.com/office/drawing/2014/main" id="{0EE20A96-8DC9-46D7-9856-5057A9514280}"/>
                </a:ext>
              </a:extLst>
            </p:cNvPr>
            <p:cNvSpPr/>
            <p:nvPr/>
          </p:nvSpPr>
          <p:spPr>
            <a:xfrm>
              <a:off x="345232" y="4413102"/>
              <a:ext cx="5303521" cy="1184814"/>
            </a:xfrm>
            <a:prstGeom prst="roundRect">
              <a:avLst>
                <a:gd name="adj" fmla="val 0"/>
              </a:avLst>
            </a:prstGeom>
            <a:solidFill>
              <a:srgbClr val="1592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36576"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bg1"/>
                  </a:solidFill>
                </a:rPr>
                <a:t>ACR Sprawl…</a:t>
              </a:r>
              <a:endParaRPr lang="en-US" b="1" dirty="0">
                <a:solidFill>
                  <a:schemeClr val="bg1"/>
                </a:solidFill>
              </a:endParaRPr>
            </a:p>
          </p:txBody>
        </p:sp>
        <p:sp>
          <p:nvSpPr>
            <p:cNvPr id="29" name="Rectangle 28">
              <a:extLst>
                <a:ext uri="{FF2B5EF4-FFF2-40B4-BE49-F238E27FC236}">
                  <a16:creationId xmlns:a16="http://schemas.microsoft.com/office/drawing/2014/main" id="{4BFAB79E-9D66-47B5-B5C2-D100ACEBF35C}"/>
                </a:ext>
              </a:extLst>
            </p:cNvPr>
            <p:cNvSpPr/>
            <p:nvPr/>
          </p:nvSpPr>
          <p:spPr>
            <a:xfrm>
              <a:off x="345233" y="4656232"/>
              <a:ext cx="5303520" cy="94168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l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p>
          </p:txBody>
        </p:sp>
      </p:grpSp>
      <p:sp>
        <p:nvSpPr>
          <p:cNvPr id="30" name="Rectangle 29">
            <a:extLst>
              <a:ext uri="{FF2B5EF4-FFF2-40B4-BE49-F238E27FC236}">
                <a16:creationId xmlns:a16="http://schemas.microsoft.com/office/drawing/2014/main" id="{408D1C93-88B7-4194-B7D2-853E77E8A6A2}"/>
              </a:ext>
            </a:extLst>
          </p:cNvPr>
          <p:cNvSpPr/>
          <p:nvPr/>
        </p:nvSpPr>
        <p:spPr>
          <a:xfrm>
            <a:off x="6281270" y="4937891"/>
            <a:ext cx="6138863" cy="139026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latin typeface="Consolas" panose="020B0609020204030204" pitchFamily="49" charset="0"/>
                <a:cs typeface="Consolas" panose="020B0609020204030204" pitchFamily="49" charset="0"/>
              </a:rPr>
              <a:t>$ </a:t>
            </a:r>
            <a:r>
              <a:rPr lang="en-US" sz="1400" dirty="0" err="1">
                <a:solidFill>
                  <a:srgbClr val="00B0F0"/>
                </a:solidFill>
                <a:latin typeface="Consolas" panose="020B0609020204030204" pitchFamily="49" charset="0"/>
                <a:cs typeface="Consolas" panose="020B0609020204030204" pitchFamily="49" charset="0"/>
              </a:rPr>
              <a:t>az</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acr</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cnab</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r>
              <a:rPr lang="en-US" sz="1400" dirty="0" err="1">
                <a:solidFill>
                  <a:srgbClr val="00B0F0"/>
                </a:solidFill>
                <a:latin typeface="Consolas" panose="020B0609020204030204" pitchFamily="49" charset="0"/>
                <a:cs typeface="Consolas" panose="020B0609020204030204" pitchFamily="49" charset="0"/>
              </a:rPr>
              <a:t>az</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acr</a:t>
            </a:r>
            <a:r>
              <a:rPr lang="en-US" sz="1400" dirty="0">
                <a:latin typeface="Consolas" panose="020B0609020204030204" pitchFamily="49" charset="0"/>
                <a:cs typeface="Consolas" panose="020B0609020204030204" pitchFamily="49" charset="0"/>
              </a:rPr>
              <a:t> singularity ...</a:t>
            </a:r>
          </a:p>
          <a:p>
            <a:r>
              <a:rPr lang="en-US" sz="1400" dirty="0">
                <a:latin typeface="Consolas" panose="020B0609020204030204" pitchFamily="49" charset="0"/>
                <a:cs typeface="Consolas" panose="020B0609020204030204" pitchFamily="49" charset="0"/>
              </a:rPr>
              <a:t>$ </a:t>
            </a:r>
            <a:r>
              <a:rPr lang="en-US" sz="1400" dirty="0" err="1">
                <a:solidFill>
                  <a:srgbClr val="00B0F0"/>
                </a:solidFill>
                <a:latin typeface="Consolas" panose="020B0609020204030204" pitchFamily="49" charset="0"/>
                <a:cs typeface="Consolas" panose="020B0609020204030204" pitchFamily="49" charset="0"/>
              </a:rPr>
              <a:t>az</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acr</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msix</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r>
              <a:rPr lang="en-US" sz="1400" dirty="0" err="1">
                <a:solidFill>
                  <a:srgbClr val="00B0F0"/>
                </a:solidFill>
                <a:latin typeface="Consolas" panose="020B0609020204030204" pitchFamily="49" charset="0"/>
                <a:cs typeface="Consolas" panose="020B0609020204030204" pitchFamily="49" charset="0"/>
              </a:rPr>
              <a:t>az</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acr</a:t>
            </a:r>
            <a:r>
              <a:rPr lang="en-US" sz="1400" dirty="0">
                <a:latin typeface="Consolas" panose="020B0609020204030204" pitchFamily="49" charset="0"/>
                <a:cs typeface="Consolas" panose="020B0609020204030204" pitchFamily="49" charset="0"/>
              </a:rPr>
              <a:t> terraform ...</a:t>
            </a:r>
          </a:p>
          <a:p>
            <a:r>
              <a:rPr lang="en-US" sz="1400" dirty="0">
                <a:latin typeface="Consolas" panose="020B0609020204030204" pitchFamily="49" charset="0"/>
                <a:cs typeface="Consolas" panose="020B0609020204030204" pitchFamily="49" charset="0"/>
              </a:rPr>
              <a:t>$ </a:t>
            </a:r>
            <a:r>
              <a:rPr lang="en-US" sz="1400" dirty="0" err="1">
                <a:solidFill>
                  <a:srgbClr val="00B0F0"/>
                </a:solidFill>
                <a:latin typeface="Consolas" panose="020B0609020204030204" pitchFamily="49" charset="0"/>
                <a:cs typeface="Consolas" panose="020B0609020204030204" pitchFamily="49" charset="0"/>
              </a:rPr>
              <a:t>az</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acr</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opa</a:t>
            </a:r>
            <a:r>
              <a:rPr lang="en-US" sz="1400" dirty="0">
                <a:latin typeface="Consolas" panose="020B0609020204030204" pitchFamily="49" charset="0"/>
                <a:cs typeface="Consolas" panose="020B0609020204030204" pitchFamily="49" charset="0"/>
              </a:rPr>
              <a:t> ...</a:t>
            </a:r>
          </a:p>
        </p:txBody>
      </p:sp>
      <p:sp>
        <p:nvSpPr>
          <p:cNvPr id="2" name="Title 1">
            <a:extLst>
              <a:ext uri="{FF2B5EF4-FFF2-40B4-BE49-F238E27FC236}">
                <a16:creationId xmlns:a16="http://schemas.microsoft.com/office/drawing/2014/main" id="{BC7CFDC9-2D07-4664-A336-31C8D1ABFCC3}"/>
              </a:ext>
            </a:extLst>
          </p:cNvPr>
          <p:cNvSpPr>
            <a:spLocks noGrp="1"/>
          </p:cNvSpPr>
          <p:nvPr>
            <p:ph type="title"/>
          </p:nvPr>
        </p:nvSpPr>
        <p:spPr/>
        <p:txBody>
          <a:bodyPr/>
          <a:lstStyle/>
          <a:p>
            <a:r>
              <a:rPr lang="en-US" dirty="0"/>
              <a:t>Adding Helm Repos to </a:t>
            </a:r>
            <a:br>
              <a:rPr lang="en-US" dirty="0"/>
            </a:br>
            <a:r>
              <a:rPr lang="en-US" dirty="0"/>
              <a:t>				Azure Container Registry</a:t>
            </a:r>
          </a:p>
        </p:txBody>
      </p:sp>
      <p:pic>
        <p:nvPicPr>
          <p:cNvPr id="11" name="Content Placeholder 10">
            <a:extLst>
              <a:ext uri="{FF2B5EF4-FFF2-40B4-BE49-F238E27FC236}">
                <a16:creationId xmlns:a16="http://schemas.microsoft.com/office/drawing/2014/main" id="{77D66753-E648-47B5-A7D2-7918574B74F5}"/>
              </a:ext>
            </a:extLst>
          </p:cNvPr>
          <p:cNvPicPr>
            <a:picLocks noGrp="1" noChangeAspect="1"/>
          </p:cNvPicPr>
          <p:nvPr>
            <p:ph idx="1"/>
          </p:nvPr>
        </p:nvPicPr>
        <p:blipFill>
          <a:blip r:embed="rId2"/>
          <a:stretch>
            <a:fillRect/>
          </a:stretch>
        </p:blipFill>
        <p:spPr>
          <a:xfrm rot="21336108">
            <a:off x="173307" y="1882157"/>
            <a:ext cx="5078631" cy="2218591"/>
          </a:xfrm>
          <a:prstGeom prst="rect">
            <a:avLst/>
          </a:prstGeom>
          <a:ln>
            <a:noFill/>
          </a:ln>
          <a:effectLst>
            <a:outerShdw blurRad="292100" dist="139700" dir="2700000" algn="tl" rotWithShape="0">
              <a:srgbClr val="333333">
                <a:alpha val="65000"/>
              </a:srgbClr>
            </a:outerShdw>
          </a:effectLst>
        </p:spPr>
      </p:pic>
      <p:pic>
        <p:nvPicPr>
          <p:cNvPr id="4" name="Helm" descr="Related image">
            <a:extLst>
              <a:ext uri="{FF2B5EF4-FFF2-40B4-BE49-F238E27FC236}">
                <a16:creationId xmlns:a16="http://schemas.microsoft.com/office/drawing/2014/main" id="{4C9249B9-D13E-4AE1-AF67-50C2885B0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41429">
            <a:off x="7249760" y="2191638"/>
            <a:ext cx="729258" cy="729258"/>
          </a:xfrm>
          <a:prstGeom prst="rect">
            <a:avLst/>
          </a:prstGeom>
          <a:noFill/>
          <a:extLst>
            <a:ext uri="{909E8E84-426E-40DD-AFC4-6F175D3DCCD1}">
              <a14:hiddenFill xmlns:a14="http://schemas.microsoft.com/office/drawing/2010/main">
                <a:solidFill>
                  <a:srgbClr val="FFFFFF"/>
                </a:solidFill>
              </a14:hiddenFill>
            </a:ext>
          </a:extLst>
        </p:spPr>
      </p:pic>
      <p:pic>
        <p:nvPicPr>
          <p:cNvPr id="5" name="CNAB" descr="See the source image">
            <a:extLst>
              <a:ext uri="{FF2B5EF4-FFF2-40B4-BE49-F238E27FC236}">
                <a16:creationId xmlns:a16="http://schemas.microsoft.com/office/drawing/2014/main" id="{DA2FA5E0-944B-47D2-82F6-6CA27E7078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417"/>
          <a:stretch/>
        </p:blipFill>
        <p:spPr bwMode="auto">
          <a:xfrm>
            <a:off x="8855358" y="2377952"/>
            <a:ext cx="895350" cy="672353"/>
          </a:xfrm>
          <a:prstGeom prst="rect">
            <a:avLst/>
          </a:prstGeom>
          <a:noFill/>
          <a:extLst>
            <a:ext uri="{909E8E84-426E-40DD-AFC4-6F175D3DCCD1}">
              <a14:hiddenFill xmlns:a14="http://schemas.microsoft.com/office/drawing/2010/main">
                <a:solidFill>
                  <a:srgbClr val="FFFFFF"/>
                </a:solidFill>
              </a14:hiddenFill>
            </a:ext>
          </a:extLst>
        </p:spPr>
      </p:pic>
      <p:pic>
        <p:nvPicPr>
          <p:cNvPr id="6" name="Terraform" descr="See the source image">
            <a:extLst>
              <a:ext uri="{FF2B5EF4-FFF2-40B4-BE49-F238E27FC236}">
                <a16:creationId xmlns:a16="http://schemas.microsoft.com/office/drawing/2014/main" id="{9C04B9EB-B039-486E-BB4E-A9EF9F7C08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5527" y="3210237"/>
            <a:ext cx="913976" cy="913976"/>
          </a:xfrm>
          <a:prstGeom prst="rect">
            <a:avLst/>
          </a:prstGeom>
          <a:noFill/>
          <a:extLst>
            <a:ext uri="{909E8E84-426E-40DD-AFC4-6F175D3DCCD1}">
              <a14:hiddenFill xmlns:a14="http://schemas.microsoft.com/office/drawing/2010/main">
                <a:solidFill>
                  <a:srgbClr val="FFFFFF"/>
                </a:solidFill>
              </a14:hiddenFill>
            </a:ext>
          </a:extLst>
        </p:spPr>
      </p:pic>
      <p:pic>
        <p:nvPicPr>
          <p:cNvPr id="7" name="SIngularity">
            <a:extLst>
              <a:ext uri="{FF2B5EF4-FFF2-40B4-BE49-F238E27FC236}">
                <a16:creationId xmlns:a16="http://schemas.microsoft.com/office/drawing/2014/main" id="{525FD0B9-B09A-40D2-82C5-155D02EF5A5F}"/>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235" t="4842" r="4720" b="4024"/>
          <a:stretch/>
        </p:blipFill>
        <p:spPr>
          <a:xfrm>
            <a:off x="9930896" y="2547898"/>
            <a:ext cx="720542" cy="729258"/>
          </a:xfrm>
          <a:prstGeom prst="rect">
            <a:avLst/>
          </a:prstGeom>
        </p:spPr>
      </p:pic>
      <p:pic>
        <p:nvPicPr>
          <p:cNvPr id="8" name="MSIX" descr="See the source image">
            <a:extLst>
              <a:ext uri="{FF2B5EF4-FFF2-40B4-BE49-F238E27FC236}">
                <a16:creationId xmlns:a16="http://schemas.microsoft.com/office/drawing/2014/main" id="{563A1C2C-4EF7-4B3B-9BBD-59B9309DAE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957" r="21490"/>
          <a:stretch/>
        </p:blipFill>
        <p:spPr bwMode="auto">
          <a:xfrm>
            <a:off x="8566642" y="3120089"/>
            <a:ext cx="854793" cy="913625"/>
          </a:xfrm>
          <a:prstGeom prst="rect">
            <a:avLst/>
          </a:prstGeom>
          <a:noFill/>
          <a:extLst>
            <a:ext uri="{909E8E84-426E-40DD-AFC4-6F175D3DCCD1}">
              <a14:hiddenFill xmlns:a14="http://schemas.microsoft.com/office/drawing/2010/main">
                <a:solidFill>
                  <a:srgbClr val="FFFFFF"/>
                </a:solidFill>
              </a14:hiddenFill>
            </a:ext>
          </a:extLst>
        </p:spPr>
      </p:pic>
      <p:pic>
        <p:nvPicPr>
          <p:cNvPr id="9" name="OPA">
            <a:extLst>
              <a:ext uri="{FF2B5EF4-FFF2-40B4-BE49-F238E27FC236}">
                <a16:creationId xmlns:a16="http://schemas.microsoft.com/office/drawing/2014/main" id="{E1D57D43-6FD9-4C1E-822E-2C972D867C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3595" y="3247850"/>
            <a:ext cx="785864" cy="785864"/>
          </a:xfrm>
          <a:prstGeom prst="rect">
            <a:avLst/>
          </a:prstGeom>
        </p:spPr>
      </p:pic>
      <p:grpSp>
        <p:nvGrpSpPr>
          <p:cNvPr id="12" name="Group 11">
            <a:extLst>
              <a:ext uri="{FF2B5EF4-FFF2-40B4-BE49-F238E27FC236}">
                <a16:creationId xmlns:a16="http://schemas.microsoft.com/office/drawing/2014/main" id="{4DBF4858-4D00-A145-88D9-1809AFFA944E}"/>
              </a:ext>
            </a:extLst>
          </p:cNvPr>
          <p:cNvGrpSpPr/>
          <p:nvPr/>
        </p:nvGrpSpPr>
        <p:grpSpPr>
          <a:xfrm>
            <a:off x="287517" y="4533731"/>
            <a:ext cx="5486400" cy="1640422"/>
            <a:chOff x="345233" y="4421462"/>
            <a:chExt cx="5303520" cy="1184815"/>
          </a:xfrm>
          <a:effectLst>
            <a:outerShdw blurRad="88900" dist="38100" dir="2700000" algn="tl" rotWithShape="0">
              <a:prstClr val="black">
                <a:alpha val="28000"/>
              </a:prstClr>
            </a:outerShdw>
          </a:effectLst>
        </p:grpSpPr>
        <p:sp>
          <p:nvSpPr>
            <p:cNvPr id="16" name="Rounded Rectangle 10">
              <a:extLst>
                <a:ext uri="{FF2B5EF4-FFF2-40B4-BE49-F238E27FC236}">
                  <a16:creationId xmlns:a16="http://schemas.microsoft.com/office/drawing/2014/main" id="{07BDC904-E424-2343-BB0B-7AD706D4D078}"/>
                </a:ext>
              </a:extLst>
            </p:cNvPr>
            <p:cNvSpPr/>
            <p:nvPr/>
          </p:nvSpPr>
          <p:spPr>
            <a:xfrm>
              <a:off x="345233" y="4421462"/>
              <a:ext cx="5303520" cy="1184815"/>
            </a:xfrm>
            <a:prstGeom prst="roundRect">
              <a:avLst>
                <a:gd name="adj" fmla="val 0"/>
              </a:avLst>
            </a:prstGeom>
            <a:solidFill>
              <a:srgbClr val="1592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36576"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solidFill>
                    <a:schemeClr val="bg1"/>
                  </a:solidFill>
                </a:rPr>
                <a:t>HELM </a:t>
              </a:r>
              <a:r>
                <a:rPr lang="en-US" b="1">
                  <a:solidFill>
                    <a:schemeClr val="bg1"/>
                  </a:solidFill>
                </a:rPr>
                <a:t>2</a:t>
              </a:r>
            </a:p>
          </p:txBody>
        </p:sp>
        <p:sp>
          <p:nvSpPr>
            <p:cNvPr id="17" name="Rectangle 16">
              <a:extLst>
                <a:ext uri="{FF2B5EF4-FFF2-40B4-BE49-F238E27FC236}">
                  <a16:creationId xmlns:a16="http://schemas.microsoft.com/office/drawing/2014/main" id="{947BA450-A470-4949-B062-29C8A9651F61}"/>
                </a:ext>
              </a:extLst>
            </p:cNvPr>
            <p:cNvSpPr/>
            <p:nvPr/>
          </p:nvSpPr>
          <p:spPr>
            <a:xfrm>
              <a:off x="345233" y="4664591"/>
              <a:ext cx="5303520" cy="94168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l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p>
          </p:txBody>
        </p:sp>
      </p:grpSp>
      <p:grpSp>
        <p:nvGrpSpPr>
          <p:cNvPr id="13" name="Group 12">
            <a:extLst>
              <a:ext uri="{FF2B5EF4-FFF2-40B4-BE49-F238E27FC236}">
                <a16:creationId xmlns:a16="http://schemas.microsoft.com/office/drawing/2014/main" id="{86BC5C1C-391E-2D44-B927-79574D44B482}"/>
              </a:ext>
            </a:extLst>
          </p:cNvPr>
          <p:cNvGrpSpPr/>
          <p:nvPr/>
        </p:nvGrpSpPr>
        <p:grpSpPr>
          <a:xfrm>
            <a:off x="6219467" y="4533733"/>
            <a:ext cx="5486400" cy="1640423"/>
            <a:chOff x="345232" y="4413102"/>
            <a:chExt cx="5303521" cy="1184815"/>
          </a:xfrm>
          <a:effectLst>
            <a:outerShdw blurRad="88900" dist="38100" dir="2700000" algn="tl" rotWithShape="0">
              <a:prstClr val="black">
                <a:alpha val="28000"/>
              </a:prstClr>
            </a:outerShdw>
          </a:effectLst>
        </p:grpSpPr>
        <p:sp>
          <p:nvSpPr>
            <p:cNvPr id="14" name="Rounded Rectangle 15">
              <a:extLst>
                <a:ext uri="{FF2B5EF4-FFF2-40B4-BE49-F238E27FC236}">
                  <a16:creationId xmlns:a16="http://schemas.microsoft.com/office/drawing/2014/main" id="{068F50A9-22CE-0041-A7F4-750752DFE24E}"/>
                </a:ext>
              </a:extLst>
            </p:cNvPr>
            <p:cNvSpPr/>
            <p:nvPr/>
          </p:nvSpPr>
          <p:spPr>
            <a:xfrm>
              <a:off x="345232" y="4413102"/>
              <a:ext cx="5303521" cy="1184814"/>
            </a:xfrm>
            <a:prstGeom prst="roundRect">
              <a:avLst>
                <a:gd name="adj" fmla="val 0"/>
              </a:avLst>
            </a:prstGeom>
            <a:solidFill>
              <a:srgbClr val="1592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36576"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bg1"/>
                  </a:solidFill>
                </a:rPr>
                <a:t>HELM </a:t>
              </a:r>
              <a:r>
                <a:rPr lang="en-US" b="1" dirty="0">
                  <a:solidFill>
                    <a:schemeClr val="bg1"/>
                  </a:solidFill>
                </a:rPr>
                <a:t>3 </a:t>
              </a:r>
              <a:r>
                <a:rPr lang="en-US" dirty="0">
                  <a:solidFill>
                    <a:schemeClr val="bg1"/>
                  </a:solidFill>
                </a:rPr>
                <a:t>with OCI Artifacts</a:t>
              </a:r>
            </a:p>
          </p:txBody>
        </p:sp>
        <p:sp>
          <p:nvSpPr>
            <p:cNvPr id="15" name="Rectangle 14">
              <a:extLst>
                <a:ext uri="{FF2B5EF4-FFF2-40B4-BE49-F238E27FC236}">
                  <a16:creationId xmlns:a16="http://schemas.microsoft.com/office/drawing/2014/main" id="{32EA1416-0410-E644-B8D5-22AF04569E3E}"/>
                </a:ext>
              </a:extLst>
            </p:cNvPr>
            <p:cNvSpPr/>
            <p:nvPr/>
          </p:nvSpPr>
          <p:spPr>
            <a:xfrm>
              <a:off x="345233" y="4656232"/>
              <a:ext cx="5303520" cy="94168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l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p>
          </p:txBody>
        </p:sp>
      </p:grpSp>
      <p:sp>
        <p:nvSpPr>
          <p:cNvPr id="18" name="Rectangle 17">
            <a:extLst>
              <a:ext uri="{FF2B5EF4-FFF2-40B4-BE49-F238E27FC236}">
                <a16:creationId xmlns:a16="http://schemas.microsoft.com/office/drawing/2014/main" id="{A5F42B90-875C-CB49-B19C-15EBEA56A722}"/>
              </a:ext>
            </a:extLst>
          </p:cNvPr>
          <p:cNvSpPr/>
          <p:nvPr/>
        </p:nvSpPr>
        <p:spPr>
          <a:xfrm>
            <a:off x="149391" y="4943334"/>
            <a:ext cx="5354231" cy="114763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lIns="2743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latin typeface="Consolas" panose="020B0609020204030204" pitchFamily="49" charset="0"/>
                <a:cs typeface="Consolas" panose="020B0609020204030204" pitchFamily="49" charset="0"/>
              </a:rPr>
              <a:t>$ </a:t>
            </a:r>
            <a:r>
              <a:rPr lang="en-US" sz="1400" dirty="0">
                <a:solidFill>
                  <a:srgbClr val="00B0F0"/>
                </a:solidFill>
                <a:latin typeface="Consolas" panose="020B0609020204030204" pitchFamily="49" charset="0"/>
                <a:cs typeface="Consolas" panose="020B0609020204030204" pitchFamily="49" charset="0"/>
              </a:rPr>
              <a:t>az</a:t>
            </a:r>
            <a:r>
              <a:rPr lang="en-US" sz="1400" dirty="0">
                <a:latin typeface="Consolas" panose="020B0609020204030204" pitchFamily="49" charset="0"/>
                <a:cs typeface="Consolas" panose="020B0609020204030204" pitchFamily="49" charset="0"/>
              </a:rPr>
              <a:t> login</a:t>
            </a:r>
          </a:p>
          <a:p>
            <a:r>
              <a:rPr lang="en-US" sz="1400" dirty="0">
                <a:latin typeface="Consolas" panose="020B0609020204030204" pitchFamily="49" charset="0"/>
                <a:cs typeface="Consolas" panose="020B0609020204030204" pitchFamily="49" charset="0"/>
              </a:rPr>
              <a:t>$ </a:t>
            </a:r>
            <a:r>
              <a:rPr lang="en-US" sz="1400" dirty="0">
                <a:solidFill>
                  <a:srgbClr val="00B0F0"/>
                </a:solidFill>
                <a:latin typeface="Consolas" panose="020B0609020204030204" pitchFamily="49" charset="0"/>
                <a:cs typeface="Consolas" panose="020B0609020204030204" pitchFamily="49" charset="0"/>
              </a:rPr>
              <a:t>az</a:t>
            </a:r>
            <a:r>
              <a:rPr lang="en-US" sz="1400" dirty="0">
                <a:latin typeface="Consolas" panose="020B0609020204030204" pitchFamily="49" charset="0"/>
                <a:cs typeface="Consolas" panose="020B0609020204030204" pitchFamily="49" charset="0"/>
              </a:rPr>
              <a:t> acr helm repo add -r $registry</a:t>
            </a:r>
          </a:p>
          <a:p>
            <a:r>
              <a:rPr lang="en-US" sz="1400" dirty="0">
                <a:latin typeface="Consolas" panose="020B0609020204030204" pitchFamily="49" charset="0"/>
                <a:cs typeface="Consolas" panose="020B0609020204030204" pitchFamily="49" charset="0"/>
              </a:rPr>
              <a:t>$ </a:t>
            </a:r>
            <a:r>
              <a:rPr lang="en-US" sz="1400" b="1" dirty="0">
                <a:solidFill>
                  <a:srgbClr val="FFFF00"/>
                </a:solidFill>
                <a:latin typeface="Consolas" panose="020B0609020204030204" pitchFamily="49" charset="0"/>
                <a:cs typeface="Consolas" panose="020B0609020204030204" pitchFamily="49" charset="0"/>
              </a:rPr>
              <a:t>helm</a:t>
            </a:r>
            <a:r>
              <a:rPr lang="en-US" sz="1400" dirty="0">
                <a:latin typeface="Consolas" panose="020B0609020204030204" pitchFamily="49" charset="0"/>
                <a:cs typeface="Consolas" panose="020B0609020204030204" pitchFamily="49" charset="0"/>
              </a:rPr>
              <a:t> package ./</a:t>
            </a:r>
            <a:r>
              <a:rPr lang="en-US" sz="1400" dirty="0" err="1">
                <a:latin typeface="Consolas" panose="020B0609020204030204" pitchFamily="49" charset="0"/>
                <a:cs typeface="Consolas" panose="020B0609020204030204" pitchFamily="49" charset="0"/>
              </a:rPr>
              <a:t>wordpress</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a:solidFill>
                  <a:srgbClr val="00B0F0"/>
                </a:solidFill>
                <a:latin typeface="Consolas" panose="020B0609020204030204" pitchFamily="49" charset="0"/>
                <a:cs typeface="Consolas" panose="020B0609020204030204" pitchFamily="49" charset="0"/>
              </a:rPr>
              <a:t>az</a:t>
            </a:r>
            <a:r>
              <a:rPr lang="en-US" sz="1400" dirty="0">
                <a:latin typeface="Consolas" panose="020B0609020204030204" pitchFamily="49" charset="0"/>
                <a:cs typeface="Consolas" panose="020B0609020204030204" pitchFamily="49" charset="0"/>
              </a:rPr>
              <a:t> acr helm push wordpress-5.7.tgz</a:t>
            </a:r>
          </a:p>
          <a:p>
            <a:r>
              <a:rPr lang="en-US" sz="1400" dirty="0">
                <a:latin typeface="Consolas" panose="020B0609020204030204" pitchFamily="49" charset="0"/>
                <a:cs typeface="Consolas" panose="020B0609020204030204" pitchFamily="49" charset="0"/>
              </a:rPr>
              <a:t>$ </a:t>
            </a:r>
            <a:r>
              <a:rPr lang="en-US" sz="1400" b="1" dirty="0">
                <a:solidFill>
                  <a:srgbClr val="FFFF00"/>
                </a:solidFill>
                <a:latin typeface="Consolas" panose="020B0609020204030204" pitchFamily="49" charset="0"/>
                <a:cs typeface="Consolas" panose="020B0609020204030204" pitchFamily="49" charset="0"/>
              </a:rPr>
              <a:t>helm</a:t>
            </a:r>
            <a:r>
              <a:rPr lang="en-US" sz="1400" dirty="0">
                <a:latin typeface="Consolas" panose="020B0609020204030204" pitchFamily="49" charset="0"/>
                <a:cs typeface="Consolas" panose="020B0609020204030204" pitchFamily="49" charset="0"/>
              </a:rPr>
              <a:t> fetch $registry/</a:t>
            </a:r>
            <a:r>
              <a:rPr lang="en-US" sz="1400" dirty="0" err="1">
                <a:latin typeface="Consolas" panose="020B0609020204030204" pitchFamily="49" charset="0"/>
                <a:cs typeface="Consolas" panose="020B0609020204030204" pitchFamily="49" charset="0"/>
              </a:rPr>
              <a:t>wordpress</a:t>
            </a:r>
            <a:r>
              <a:rPr lang="en-US" sz="1400" dirty="0">
                <a:latin typeface="Consolas" panose="020B0609020204030204" pitchFamily="49" charset="0"/>
                <a:cs typeface="Consolas" panose="020B0609020204030204" pitchFamily="49" charset="0"/>
              </a:rPr>
              <a:t> --version ..</a:t>
            </a:r>
          </a:p>
        </p:txBody>
      </p:sp>
      <p:sp>
        <p:nvSpPr>
          <p:cNvPr id="19" name="Rectangle 18">
            <a:extLst>
              <a:ext uri="{FF2B5EF4-FFF2-40B4-BE49-F238E27FC236}">
                <a16:creationId xmlns:a16="http://schemas.microsoft.com/office/drawing/2014/main" id="{E8B8CA13-92B3-A343-ADDD-C6CA0B71A455}"/>
              </a:ext>
            </a:extLst>
          </p:cNvPr>
          <p:cNvSpPr/>
          <p:nvPr/>
        </p:nvSpPr>
        <p:spPr>
          <a:xfrm>
            <a:off x="6192157" y="4943333"/>
            <a:ext cx="6138863" cy="139026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latin typeface="Consolas" panose="020B0609020204030204" pitchFamily="49" charset="0"/>
                <a:cs typeface="Consolas" panose="020B0609020204030204" pitchFamily="49" charset="0"/>
              </a:rPr>
              <a:t>$ </a:t>
            </a:r>
            <a:r>
              <a:rPr lang="en-US" sz="1400" b="1" dirty="0">
                <a:solidFill>
                  <a:srgbClr val="FFFF00"/>
                </a:solidFill>
                <a:latin typeface="Consolas" panose="020B0609020204030204" pitchFamily="49" charset="0"/>
                <a:cs typeface="Consolas" panose="020B0609020204030204" pitchFamily="49" charset="0"/>
              </a:rPr>
              <a:t>helm</a:t>
            </a:r>
            <a:r>
              <a:rPr lang="en-US" sz="1400" dirty="0">
                <a:latin typeface="Consolas" panose="020B0609020204030204" pitchFamily="49" charset="0"/>
                <a:cs typeface="Consolas" panose="020B0609020204030204" pitchFamily="49" charset="0"/>
              </a:rPr>
              <a:t> registry login $registry -u $user -p $</a:t>
            </a:r>
            <a:r>
              <a:rPr lang="en-US" sz="1400" dirty="0" err="1">
                <a:latin typeface="Consolas" panose="020B0609020204030204" pitchFamily="49" charset="0"/>
                <a:cs typeface="Consolas" panose="020B0609020204030204" pitchFamily="49" charset="0"/>
              </a:rPr>
              <a:t>pwd</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b="1" dirty="0">
                <a:solidFill>
                  <a:srgbClr val="FFFF00"/>
                </a:solidFill>
                <a:latin typeface="Consolas" panose="020B0609020204030204" pitchFamily="49" charset="0"/>
                <a:cs typeface="Consolas" panose="020B0609020204030204" pitchFamily="49" charset="0"/>
              </a:rPr>
              <a:t>helm</a:t>
            </a:r>
            <a:r>
              <a:rPr lang="en-US" sz="1400" dirty="0">
                <a:latin typeface="Consolas" panose="020B0609020204030204" pitchFamily="49" charset="0"/>
                <a:cs typeface="Consolas" panose="020B0609020204030204" pitchFamily="49" charset="0"/>
              </a:rPr>
              <a:t> chart save </a:t>
            </a:r>
            <a:r>
              <a:rPr lang="en-US" sz="1400" dirty="0" err="1">
                <a:latin typeface="Consolas" panose="020B0609020204030204" pitchFamily="49" charset="0"/>
                <a:cs typeface="Consolas" panose="020B0609020204030204" pitchFamily="49" charset="0"/>
              </a:rPr>
              <a:t>wordpress</a:t>
            </a:r>
            <a:r>
              <a:rPr lang="en-US" sz="1400" dirty="0">
                <a:latin typeface="Consolas" panose="020B0609020204030204" pitchFamily="49" charset="0"/>
                <a:cs typeface="Consolas" panose="020B0609020204030204" pitchFamily="49" charset="0"/>
              </a:rPr>
              <a:t>/ $registry/wordpress:5.7</a:t>
            </a:r>
          </a:p>
          <a:p>
            <a:r>
              <a:rPr lang="en-US" sz="1400" dirty="0">
                <a:latin typeface="Consolas" panose="020B0609020204030204" pitchFamily="49" charset="0"/>
                <a:cs typeface="Consolas" panose="020B0609020204030204" pitchFamily="49" charset="0"/>
              </a:rPr>
              <a:t>$ </a:t>
            </a:r>
            <a:r>
              <a:rPr lang="en-US" sz="1400" b="1" dirty="0">
                <a:solidFill>
                  <a:srgbClr val="FFFF00"/>
                </a:solidFill>
                <a:latin typeface="Consolas" panose="020B0609020204030204" pitchFamily="49" charset="0"/>
                <a:cs typeface="Consolas" panose="020B0609020204030204" pitchFamily="49" charset="0"/>
              </a:rPr>
              <a:t>helm</a:t>
            </a:r>
            <a:r>
              <a:rPr lang="en-US" sz="1400" dirty="0">
                <a:latin typeface="Consolas" panose="020B0609020204030204" pitchFamily="49" charset="0"/>
                <a:cs typeface="Consolas" panose="020B0609020204030204" pitchFamily="49" charset="0"/>
              </a:rPr>
              <a:t> chart push $registry/wordpress:5.7</a:t>
            </a:r>
          </a:p>
          <a:p>
            <a:r>
              <a:rPr lang="en-US" sz="1400" dirty="0">
                <a:latin typeface="Consolas" panose="020B0609020204030204" pitchFamily="49" charset="0"/>
                <a:cs typeface="Consolas" panose="020B0609020204030204" pitchFamily="49" charset="0"/>
              </a:rPr>
              <a:t>$ </a:t>
            </a:r>
            <a:r>
              <a:rPr lang="en-US" sz="1400" b="1" dirty="0">
                <a:solidFill>
                  <a:srgbClr val="FFFF00"/>
                </a:solidFill>
                <a:latin typeface="Consolas" panose="020B0609020204030204" pitchFamily="49" charset="0"/>
                <a:cs typeface="Consolas" panose="020B0609020204030204" pitchFamily="49" charset="0"/>
              </a:rPr>
              <a:t>helm</a:t>
            </a:r>
            <a:r>
              <a:rPr lang="en-US" sz="1400" dirty="0">
                <a:latin typeface="Consolas" panose="020B0609020204030204" pitchFamily="49" charset="0"/>
                <a:cs typeface="Consolas" panose="020B0609020204030204" pitchFamily="49" charset="0"/>
              </a:rPr>
              <a:t> chart pull $registry/wordpress:5.7</a:t>
            </a:r>
          </a:p>
        </p:txBody>
      </p:sp>
      <p:sp>
        <p:nvSpPr>
          <p:cNvPr id="31" name="Rectangle 30">
            <a:extLst>
              <a:ext uri="{FF2B5EF4-FFF2-40B4-BE49-F238E27FC236}">
                <a16:creationId xmlns:a16="http://schemas.microsoft.com/office/drawing/2014/main" id="{AE57557A-2530-41B2-A2AC-CE008765121A}"/>
              </a:ext>
            </a:extLst>
          </p:cNvPr>
          <p:cNvSpPr/>
          <p:nvPr/>
        </p:nvSpPr>
        <p:spPr>
          <a:xfrm rot="21345770">
            <a:off x="3482009" y="3741375"/>
            <a:ext cx="1832553" cy="253916"/>
          </a:xfrm>
          <a:prstGeom prst="rect">
            <a:avLst/>
          </a:prstGeom>
        </p:spPr>
        <p:txBody>
          <a:bodyPr wrap="none">
            <a:spAutoFit/>
          </a:bodyPr>
          <a:lstStyle/>
          <a:p>
            <a:r>
              <a:rPr lang="en-US" sz="1050" dirty="0">
                <a:hlinkClick r:id="rId11"/>
              </a:rPr>
              <a:t>http://aka.ms/acr/helm-repos</a:t>
            </a:r>
            <a:endParaRPr lang="en-US" sz="1050" dirty="0"/>
          </a:p>
        </p:txBody>
      </p:sp>
    </p:spTree>
    <p:extLst>
      <p:ext uri="{BB962C8B-B14F-4D97-AF65-F5344CB8AC3E}">
        <p14:creationId xmlns:p14="http://schemas.microsoft.com/office/powerpoint/2010/main" val="213252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 calcmode="lin" valueType="num">
                                      <p:cBhvr>
                                        <p:cTn id="15" dur="500" fill="hold"/>
                                        <p:tgtEl>
                                          <p:spTgt spid="4"/>
                                        </p:tgtEl>
                                        <p:attrNameLst>
                                          <p:attrName>style.rotation</p:attrName>
                                        </p:attrNameLst>
                                      </p:cBhvr>
                                      <p:tavLst>
                                        <p:tav tm="0">
                                          <p:val>
                                            <p:fltVal val="360"/>
                                          </p:val>
                                        </p:tav>
                                        <p:tav tm="100000">
                                          <p:val>
                                            <p:fltVal val="0"/>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Effect transition="in" filter="wipe(left)">
                                      <p:cBhvr>
                                        <p:cTn id="25" dur="500"/>
                                        <p:tgtEl>
                                          <p:spTgt spid="18">
                                            <p:txEl>
                                              <p:pRg st="0" end="0"/>
                                            </p:txEl>
                                          </p:spTgt>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18">
                                            <p:txEl>
                                              <p:pRg st="1" end="1"/>
                                            </p:txEl>
                                          </p:spTgt>
                                        </p:tgtEl>
                                        <p:attrNameLst>
                                          <p:attrName>style.visibility</p:attrName>
                                        </p:attrNameLst>
                                      </p:cBhvr>
                                      <p:to>
                                        <p:strVal val="visible"/>
                                      </p:to>
                                    </p:set>
                                    <p:animEffect transition="in" filter="wipe(left)">
                                      <p:cBhvr>
                                        <p:cTn id="29" dur="500"/>
                                        <p:tgtEl>
                                          <p:spTgt spid="18">
                                            <p:txEl>
                                              <p:pRg st="1" end="1"/>
                                            </p:txEl>
                                          </p:spTgt>
                                        </p:tgtEl>
                                      </p:cBhvr>
                                    </p:animEffect>
                                  </p:childTnLst>
                                </p:cTn>
                              </p:par>
                            </p:childTnLst>
                          </p:cTn>
                        </p:par>
                        <p:par>
                          <p:cTn id="30" fill="hold">
                            <p:stCondLst>
                              <p:cond delay="1500"/>
                            </p:stCondLst>
                            <p:childTnLst>
                              <p:par>
                                <p:cTn id="31" presetID="22" presetClass="entr" presetSubtype="8" fill="hold" nodeType="afterEffect">
                                  <p:stCondLst>
                                    <p:cond delay="0"/>
                                  </p:stCondLst>
                                  <p:childTnLst>
                                    <p:set>
                                      <p:cBhvr>
                                        <p:cTn id="32" dur="1" fill="hold">
                                          <p:stCondLst>
                                            <p:cond delay="0"/>
                                          </p:stCondLst>
                                        </p:cTn>
                                        <p:tgtEl>
                                          <p:spTgt spid="18">
                                            <p:txEl>
                                              <p:pRg st="2" end="2"/>
                                            </p:txEl>
                                          </p:spTgt>
                                        </p:tgtEl>
                                        <p:attrNameLst>
                                          <p:attrName>style.visibility</p:attrName>
                                        </p:attrNameLst>
                                      </p:cBhvr>
                                      <p:to>
                                        <p:strVal val="visible"/>
                                      </p:to>
                                    </p:set>
                                    <p:animEffect transition="in" filter="wipe(left)">
                                      <p:cBhvr>
                                        <p:cTn id="33" dur="500"/>
                                        <p:tgtEl>
                                          <p:spTgt spid="18">
                                            <p:txEl>
                                              <p:pRg st="2" end="2"/>
                                            </p:txEl>
                                          </p:spTgt>
                                        </p:tgtEl>
                                      </p:cBhvr>
                                    </p:animEffec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18">
                                            <p:txEl>
                                              <p:pRg st="3" end="3"/>
                                            </p:txEl>
                                          </p:spTgt>
                                        </p:tgtEl>
                                        <p:attrNameLst>
                                          <p:attrName>style.visibility</p:attrName>
                                        </p:attrNameLst>
                                      </p:cBhvr>
                                      <p:to>
                                        <p:strVal val="visible"/>
                                      </p:to>
                                    </p:set>
                                    <p:animEffect transition="in" filter="wipe(left)">
                                      <p:cBhvr>
                                        <p:cTn id="37" dur="500"/>
                                        <p:tgtEl>
                                          <p:spTgt spid="18">
                                            <p:txEl>
                                              <p:pRg st="3" end="3"/>
                                            </p:txEl>
                                          </p:spTgt>
                                        </p:tgtEl>
                                      </p:cBhvr>
                                    </p:animEffect>
                                  </p:childTnLst>
                                </p:cTn>
                              </p:par>
                            </p:childTnLst>
                          </p:cTn>
                        </p:par>
                        <p:par>
                          <p:cTn id="38" fill="hold">
                            <p:stCondLst>
                              <p:cond delay="2500"/>
                            </p:stCondLst>
                            <p:childTnLst>
                              <p:par>
                                <p:cTn id="39" presetID="22" presetClass="entr" presetSubtype="8" fill="hold" nodeType="afterEffect">
                                  <p:stCondLst>
                                    <p:cond delay="0"/>
                                  </p:stCondLst>
                                  <p:childTnLst>
                                    <p:set>
                                      <p:cBhvr>
                                        <p:cTn id="40" dur="1" fill="hold">
                                          <p:stCondLst>
                                            <p:cond delay="0"/>
                                          </p:stCondLst>
                                        </p:cTn>
                                        <p:tgtEl>
                                          <p:spTgt spid="18">
                                            <p:txEl>
                                              <p:pRg st="4" end="4"/>
                                            </p:txEl>
                                          </p:spTgt>
                                        </p:tgtEl>
                                        <p:attrNameLst>
                                          <p:attrName>style.visibility</p:attrName>
                                        </p:attrNameLst>
                                      </p:cBhvr>
                                      <p:to>
                                        <p:strVal val="visible"/>
                                      </p:to>
                                    </p:set>
                                    <p:animEffect transition="in" filter="wipe(left)">
                                      <p:cBhvr>
                                        <p:cTn id="41" dur="500"/>
                                        <p:tgtEl>
                                          <p:spTgt spid="18">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30">
                                            <p:txEl>
                                              <p:pRg st="0" end="0"/>
                                            </p:txEl>
                                          </p:spTgt>
                                        </p:tgtEl>
                                        <p:attrNameLst>
                                          <p:attrName>style.visibility</p:attrName>
                                        </p:attrNameLst>
                                      </p:cBhvr>
                                      <p:to>
                                        <p:strVal val="visible"/>
                                      </p:to>
                                    </p:set>
                                    <p:animEffect transition="in" filter="wipe(left)">
                                      <p:cBhvr>
                                        <p:cTn id="56" dur="500"/>
                                        <p:tgtEl>
                                          <p:spTgt spid="30">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1000"/>
                                        <p:tgtEl>
                                          <p:spTgt spid="7"/>
                                        </p:tgtEl>
                                      </p:cBhvr>
                                    </p:animEffect>
                                    <p:anim calcmode="lin" valueType="num">
                                      <p:cBhvr>
                                        <p:cTn id="62" dur="1000" fill="hold"/>
                                        <p:tgtEl>
                                          <p:spTgt spid="7"/>
                                        </p:tgtEl>
                                        <p:attrNameLst>
                                          <p:attrName>ppt_x</p:attrName>
                                        </p:attrNameLst>
                                      </p:cBhvr>
                                      <p:tavLst>
                                        <p:tav tm="0">
                                          <p:val>
                                            <p:strVal val="#ppt_x"/>
                                          </p:val>
                                        </p:tav>
                                        <p:tav tm="100000">
                                          <p:val>
                                            <p:strVal val="#ppt_x"/>
                                          </p:val>
                                        </p:tav>
                                      </p:tavLst>
                                    </p:anim>
                                    <p:anim calcmode="lin" valueType="num">
                                      <p:cBhvr>
                                        <p:cTn id="63" dur="1000" fill="hold"/>
                                        <p:tgtEl>
                                          <p:spTgt spid="7"/>
                                        </p:tgtEl>
                                        <p:attrNameLst>
                                          <p:attrName>ppt_y</p:attrName>
                                        </p:attrNameLst>
                                      </p:cBhvr>
                                      <p:tavLst>
                                        <p:tav tm="0">
                                          <p:val>
                                            <p:strVal val="#ppt_y+.1"/>
                                          </p:val>
                                        </p:tav>
                                        <p:tav tm="100000">
                                          <p:val>
                                            <p:strVal val="#ppt_y"/>
                                          </p:val>
                                        </p:tav>
                                      </p:tavLst>
                                    </p:anim>
                                  </p:childTnLst>
                                </p:cTn>
                              </p:par>
                              <p:par>
                                <p:cTn id="64" presetID="22" presetClass="entr" presetSubtype="8" fill="hold" nodeType="withEffect">
                                  <p:stCondLst>
                                    <p:cond delay="0"/>
                                  </p:stCondLst>
                                  <p:childTnLst>
                                    <p:set>
                                      <p:cBhvr>
                                        <p:cTn id="65" dur="1" fill="hold">
                                          <p:stCondLst>
                                            <p:cond delay="0"/>
                                          </p:stCondLst>
                                        </p:cTn>
                                        <p:tgtEl>
                                          <p:spTgt spid="30">
                                            <p:txEl>
                                              <p:pRg st="1" end="1"/>
                                            </p:txEl>
                                          </p:spTgt>
                                        </p:tgtEl>
                                        <p:attrNameLst>
                                          <p:attrName>style.visibility</p:attrName>
                                        </p:attrNameLst>
                                      </p:cBhvr>
                                      <p:to>
                                        <p:strVal val="visible"/>
                                      </p:to>
                                    </p:set>
                                    <p:animEffect transition="in" filter="wipe(left)">
                                      <p:cBhvr>
                                        <p:cTn id="66" dur="500"/>
                                        <p:tgtEl>
                                          <p:spTgt spid="30">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1000"/>
                                        <p:tgtEl>
                                          <p:spTgt spid="8"/>
                                        </p:tgtEl>
                                      </p:cBhvr>
                                    </p:animEffect>
                                    <p:anim calcmode="lin" valueType="num">
                                      <p:cBhvr>
                                        <p:cTn id="72" dur="1000" fill="hold"/>
                                        <p:tgtEl>
                                          <p:spTgt spid="8"/>
                                        </p:tgtEl>
                                        <p:attrNameLst>
                                          <p:attrName>ppt_x</p:attrName>
                                        </p:attrNameLst>
                                      </p:cBhvr>
                                      <p:tavLst>
                                        <p:tav tm="0">
                                          <p:val>
                                            <p:strVal val="#ppt_x"/>
                                          </p:val>
                                        </p:tav>
                                        <p:tav tm="100000">
                                          <p:val>
                                            <p:strVal val="#ppt_x"/>
                                          </p:val>
                                        </p:tav>
                                      </p:tavLst>
                                    </p:anim>
                                    <p:anim calcmode="lin" valueType="num">
                                      <p:cBhvr>
                                        <p:cTn id="73" dur="1000" fill="hold"/>
                                        <p:tgtEl>
                                          <p:spTgt spid="8"/>
                                        </p:tgtEl>
                                        <p:attrNameLst>
                                          <p:attrName>ppt_y</p:attrName>
                                        </p:attrNameLst>
                                      </p:cBhvr>
                                      <p:tavLst>
                                        <p:tav tm="0">
                                          <p:val>
                                            <p:strVal val="#ppt_y+.1"/>
                                          </p:val>
                                        </p:tav>
                                        <p:tav tm="100000">
                                          <p:val>
                                            <p:strVal val="#ppt_y"/>
                                          </p:val>
                                        </p:tav>
                                      </p:tavLst>
                                    </p:anim>
                                  </p:childTnLst>
                                </p:cTn>
                              </p:par>
                              <p:par>
                                <p:cTn id="74" presetID="22" presetClass="entr" presetSubtype="8" fill="hold" nodeType="withEffect">
                                  <p:stCondLst>
                                    <p:cond delay="0"/>
                                  </p:stCondLst>
                                  <p:childTnLst>
                                    <p:set>
                                      <p:cBhvr>
                                        <p:cTn id="75" dur="1" fill="hold">
                                          <p:stCondLst>
                                            <p:cond delay="0"/>
                                          </p:stCondLst>
                                        </p:cTn>
                                        <p:tgtEl>
                                          <p:spTgt spid="30">
                                            <p:txEl>
                                              <p:pRg st="2" end="2"/>
                                            </p:txEl>
                                          </p:spTgt>
                                        </p:tgtEl>
                                        <p:attrNameLst>
                                          <p:attrName>style.visibility</p:attrName>
                                        </p:attrNameLst>
                                      </p:cBhvr>
                                      <p:to>
                                        <p:strVal val="visible"/>
                                      </p:to>
                                    </p:set>
                                    <p:animEffect transition="in" filter="wipe(left)">
                                      <p:cBhvr>
                                        <p:cTn id="76" dur="500"/>
                                        <p:tgtEl>
                                          <p:spTgt spid="30">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1000"/>
                                        <p:tgtEl>
                                          <p:spTgt spid="6"/>
                                        </p:tgtEl>
                                      </p:cBhvr>
                                    </p:animEffect>
                                    <p:anim calcmode="lin" valueType="num">
                                      <p:cBhvr>
                                        <p:cTn id="82" dur="1000" fill="hold"/>
                                        <p:tgtEl>
                                          <p:spTgt spid="6"/>
                                        </p:tgtEl>
                                        <p:attrNameLst>
                                          <p:attrName>ppt_x</p:attrName>
                                        </p:attrNameLst>
                                      </p:cBhvr>
                                      <p:tavLst>
                                        <p:tav tm="0">
                                          <p:val>
                                            <p:strVal val="#ppt_x"/>
                                          </p:val>
                                        </p:tav>
                                        <p:tav tm="100000">
                                          <p:val>
                                            <p:strVal val="#ppt_x"/>
                                          </p:val>
                                        </p:tav>
                                      </p:tavLst>
                                    </p:anim>
                                    <p:anim calcmode="lin" valueType="num">
                                      <p:cBhvr>
                                        <p:cTn id="83" dur="1000" fill="hold"/>
                                        <p:tgtEl>
                                          <p:spTgt spid="6"/>
                                        </p:tgtEl>
                                        <p:attrNameLst>
                                          <p:attrName>ppt_y</p:attrName>
                                        </p:attrNameLst>
                                      </p:cBhvr>
                                      <p:tavLst>
                                        <p:tav tm="0">
                                          <p:val>
                                            <p:strVal val="#ppt_y+.1"/>
                                          </p:val>
                                        </p:tav>
                                        <p:tav tm="100000">
                                          <p:val>
                                            <p:strVal val="#ppt_y"/>
                                          </p:val>
                                        </p:tav>
                                      </p:tavLst>
                                    </p:anim>
                                  </p:childTnLst>
                                </p:cTn>
                              </p:par>
                              <p:par>
                                <p:cTn id="84" presetID="22" presetClass="entr" presetSubtype="8" fill="hold" nodeType="withEffect">
                                  <p:stCondLst>
                                    <p:cond delay="0"/>
                                  </p:stCondLst>
                                  <p:childTnLst>
                                    <p:set>
                                      <p:cBhvr>
                                        <p:cTn id="85" dur="1" fill="hold">
                                          <p:stCondLst>
                                            <p:cond delay="0"/>
                                          </p:stCondLst>
                                        </p:cTn>
                                        <p:tgtEl>
                                          <p:spTgt spid="30">
                                            <p:txEl>
                                              <p:pRg st="3" end="3"/>
                                            </p:txEl>
                                          </p:spTgt>
                                        </p:tgtEl>
                                        <p:attrNameLst>
                                          <p:attrName>style.visibility</p:attrName>
                                        </p:attrNameLst>
                                      </p:cBhvr>
                                      <p:to>
                                        <p:strVal val="visible"/>
                                      </p:to>
                                    </p:set>
                                    <p:animEffect transition="in" filter="wipe(left)">
                                      <p:cBhvr>
                                        <p:cTn id="86" dur="500"/>
                                        <p:tgtEl>
                                          <p:spTgt spid="30">
                                            <p:txEl>
                                              <p:pRg st="3" end="3"/>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1000"/>
                                        <p:tgtEl>
                                          <p:spTgt spid="9"/>
                                        </p:tgtEl>
                                      </p:cBhvr>
                                    </p:animEffect>
                                    <p:anim calcmode="lin" valueType="num">
                                      <p:cBhvr>
                                        <p:cTn id="92" dur="1000" fill="hold"/>
                                        <p:tgtEl>
                                          <p:spTgt spid="9"/>
                                        </p:tgtEl>
                                        <p:attrNameLst>
                                          <p:attrName>ppt_x</p:attrName>
                                        </p:attrNameLst>
                                      </p:cBhvr>
                                      <p:tavLst>
                                        <p:tav tm="0">
                                          <p:val>
                                            <p:strVal val="#ppt_x"/>
                                          </p:val>
                                        </p:tav>
                                        <p:tav tm="100000">
                                          <p:val>
                                            <p:strVal val="#ppt_x"/>
                                          </p:val>
                                        </p:tav>
                                      </p:tavLst>
                                    </p:anim>
                                    <p:anim calcmode="lin" valueType="num">
                                      <p:cBhvr>
                                        <p:cTn id="93" dur="1000" fill="hold"/>
                                        <p:tgtEl>
                                          <p:spTgt spid="9"/>
                                        </p:tgtEl>
                                        <p:attrNameLst>
                                          <p:attrName>ppt_y</p:attrName>
                                        </p:attrNameLst>
                                      </p:cBhvr>
                                      <p:tavLst>
                                        <p:tav tm="0">
                                          <p:val>
                                            <p:strVal val="#ppt_y+.1"/>
                                          </p:val>
                                        </p:tav>
                                        <p:tav tm="100000">
                                          <p:val>
                                            <p:strVal val="#ppt_y"/>
                                          </p:val>
                                        </p:tav>
                                      </p:tavLst>
                                    </p:anim>
                                  </p:childTnLst>
                                </p:cTn>
                              </p:par>
                              <p:par>
                                <p:cTn id="94" presetID="22" presetClass="entr" presetSubtype="8" fill="hold" nodeType="withEffect">
                                  <p:stCondLst>
                                    <p:cond delay="0"/>
                                  </p:stCondLst>
                                  <p:childTnLst>
                                    <p:set>
                                      <p:cBhvr>
                                        <p:cTn id="95" dur="1" fill="hold">
                                          <p:stCondLst>
                                            <p:cond delay="0"/>
                                          </p:stCondLst>
                                        </p:cTn>
                                        <p:tgtEl>
                                          <p:spTgt spid="30">
                                            <p:txEl>
                                              <p:pRg st="4" end="4"/>
                                            </p:txEl>
                                          </p:spTgt>
                                        </p:tgtEl>
                                        <p:attrNameLst>
                                          <p:attrName>style.visibility</p:attrName>
                                        </p:attrNameLst>
                                      </p:cBhvr>
                                      <p:to>
                                        <p:strVal val="visible"/>
                                      </p:to>
                                    </p:set>
                                    <p:animEffect transition="in" filter="wipe(left)">
                                      <p:cBhvr>
                                        <p:cTn id="96" dur="500"/>
                                        <p:tgtEl>
                                          <p:spTgt spid="30">
                                            <p:txEl>
                                              <p:pRg st="4" end="4"/>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3"/>
                                        </p:tgtEl>
                                        <p:attrNameLst>
                                          <p:attrName>style.visibility</p:attrName>
                                        </p:attrNameLst>
                                      </p:cBhvr>
                                      <p:to>
                                        <p:strVal val="visible"/>
                                      </p:to>
                                    </p:set>
                                    <p:animEffect transition="in" filter="fade">
                                      <p:cBhvr>
                                        <p:cTn id="101" dur="500"/>
                                        <p:tgtEl>
                                          <p:spTgt spid="13"/>
                                        </p:tgtEl>
                                      </p:cBhvr>
                                    </p:animEffect>
                                  </p:childTnLst>
                                </p:cTn>
                              </p:par>
                            </p:childTnLst>
                          </p:cTn>
                        </p:par>
                        <p:par>
                          <p:cTn id="102" fill="hold">
                            <p:stCondLst>
                              <p:cond delay="500"/>
                            </p:stCondLst>
                            <p:childTnLst>
                              <p:par>
                                <p:cTn id="103" presetID="22" presetClass="entr" presetSubtype="8" fill="hold" nodeType="afterEffect">
                                  <p:stCondLst>
                                    <p:cond delay="0"/>
                                  </p:stCondLst>
                                  <p:childTnLst>
                                    <p:set>
                                      <p:cBhvr>
                                        <p:cTn id="104" dur="1" fill="hold">
                                          <p:stCondLst>
                                            <p:cond delay="0"/>
                                          </p:stCondLst>
                                        </p:cTn>
                                        <p:tgtEl>
                                          <p:spTgt spid="19">
                                            <p:txEl>
                                              <p:pRg st="0" end="0"/>
                                            </p:txEl>
                                          </p:spTgt>
                                        </p:tgtEl>
                                        <p:attrNameLst>
                                          <p:attrName>style.visibility</p:attrName>
                                        </p:attrNameLst>
                                      </p:cBhvr>
                                      <p:to>
                                        <p:strVal val="visible"/>
                                      </p:to>
                                    </p:set>
                                    <p:animEffect transition="in" filter="wipe(left)">
                                      <p:cBhvr>
                                        <p:cTn id="105" dur="500"/>
                                        <p:tgtEl>
                                          <p:spTgt spid="19">
                                            <p:txEl>
                                              <p:pRg st="0" end="0"/>
                                            </p:txEl>
                                          </p:spTgt>
                                        </p:tgtEl>
                                      </p:cBhvr>
                                    </p:animEffect>
                                  </p:childTnLst>
                                </p:cTn>
                              </p:par>
                            </p:childTnLst>
                          </p:cTn>
                        </p:par>
                        <p:par>
                          <p:cTn id="106" fill="hold">
                            <p:stCondLst>
                              <p:cond delay="1000"/>
                            </p:stCondLst>
                            <p:childTnLst>
                              <p:par>
                                <p:cTn id="107" presetID="22" presetClass="entr" presetSubtype="8" fill="hold" nodeType="afterEffect">
                                  <p:stCondLst>
                                    <p:cond delay="0"/>
                                  </p:stCondLst>
                                  <p:childTnLst>
                                    <p:set>
                                      <p:cBhvr>
                                        <p:cTn id="108" dur="1" fill="hold">
                                          <p:stCondLst>
                                            <p:cond delay="0"/>
                                          </p:stCondLst>
                                        </p:cTn>
                                        <p:tgtEl>
                                          <p:spTgt spid="19">
                                            <p:txEl>
                                              <p:pRg st="1" end="1"/>
                                            </p:txEl>
                                          </p:spTgt>
                                        </p:tgtEl>
                                        <p:attrNameLst>
                                          <p:attrName>style.visibility</p:attrName>
                                        </p:attrNameLst>
                                      </p:cBhvr>
                                      <p:to>
                                        <p:strVal val="visible"/>
                                      </p:to>
                                    </p:set>
                                    <p:animEffect transition="in" filter="wipe(left)">
                                      <p:cBhvr>
                                        <p:cTn id="109" dur="500"/>
                                        <p:tgtEl>
                                          <p:spTgt spid="19">
                                            <p:txEl>
                                              <p:pRg st="1" end="1"/>
                                            </p:txEl>
                                          </p:spTgt>
                                        </p:tgtEl>
                                      </p:cBhvr>
                                    </p:animEffect>
                                  </p:childTnLst>
                                </p:cTn>
                              </p:par>
                            </p:childTnLst>
                          </p:cTn>
                        </p:par>
                        <p:par>
                          <p:cTn id="110" fill="hold">
                            <p:stCondLst>
                              <p:cond delay="1500"/>
                            </p:stCondLst>
                            <p:childTnLst>
                              <p:par>
                                <p:cTn id="111" presetID="22" presetClass="entr" presetSubtype="8" fill="hold" nodeType="afterEffect">
                                  <p:stCondLst>
                                    <p:cond delay="0"/>
                                  </p:stCondLst>
                                  <p:childTnLst>
                                    <p:set>
                                      <p:cBhvr>
                                        <p:cTn id="112" dur="1" fill="hold">
                                          <p:stCondLst>
                                            <p:cond delay="0"/>
                                          </p:stCondLst>
                                        </p:cTn>
                                        <p:tgtEl>
                                          <p:spTgt spid="19">
                                            <p:txEl>
                                              <p:pRg st="2" end="2"/>
                                            </p:txEl>
                                          </p:spTgt>
                                        </p:tgtEl>
                                        <p:attrNameLst>
                                          <p:attrName>style.visibility</p:attrName>
                                        </p:attrNameLst>
                                      </p:cBhvr>
                                      <p:to>
                                        <p:strVal val="visible"/>
                                      </p:to>
                                    </p:set>
                                    <p:animEffect transition="in" filter="wipe(left)">
                                      <p:cBhvr>
                                        <p:cTn id="113" dur="500"/>
                                        <p:tgtEl>
                                          <p:spTgt spid="19">
                                            <p:txEl>
                                              <p:pRg st="2" end="2"/>
                                            </p:txEl>
                                          </p:spTgt>
                                        </p:tgtEl>
                                      </p:cBhvr>
                                    </p:animEffect>
                                  </p:childTnLst>
                                </p:cTn>
                              </p:par>
                            </p:childTnLst>
                          </p:cTn>
                        </p:par>
                        <p:par>
                          <p:cTn id="114" fill="hold">
                            <p:stCondLst>
                              <p:cond delay="2000"/>
                            </p:stCondLst>
                            <p:childTnLst>
                              <p:par>
                                <p:cTn id="115" presetID="22" presetClass="entr" presetSubtype="8" fill="hold" nodeType="afterEffect">
                                  <p:stCondLst>
                                    <p:cond delay="0"/>
                                  </p:stCondLst>
                                  <p:childTnLst>
                                    <p:set>
                                      <p:cBhvr>
                                        <p:cTn id="116" dur="1" fill="hold">
                                          <p:stCondLst>
                                            <p:cond delay="0"/>
                                          </p:stCondLst>
                                        </p:cTn>
                                        <p:tgtEl>
                                          <p:spTgt spid="19">
                                            <p:txEl>
                                              <p:pRg st="3" end="3"/>
                                            </p:txEl>
                                          </p:spTgt>
                                        </p:tgtEl>
                                        <p:attrNameLst>
                                          <p:attrName>style.visibility</p:attrName>
                                        </p:attrNameLst>
                                      </p:cBhvr>
                                      <p:to>
                                        <p:strVal val="visible"/>
                                      </p:to>
                                    </p:set>
                                    <p:animEffect transition="in" filter="wipe(left)">
                                      <p:cBhvr>
                                        <p:cTn id="117"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athedral ceiling in yellow sunlight design">
            <a:extLst>
              <a:ext uri="{FF2B5EF4-FFF2-40B4-BE49-F238E27FC236}">
                <a16:creationId xmlns:a16="http://schemas.microsoft.com/office/drawing/2014/main" id="{D62D92B1-8F9B-3D7A-42CE-2558A1245A0A}"/>
              </a:ext>
            </a:extLst>
          </p:cNvPr>
          <p:cNvPicPr>
            <a:picLocks noChangeAspect="1"/>
          </p:cNvPicPr>
          <p:nvPr/>
        </p:nvPicPr>
        <p:blipFill rotWithShape="1">
          <a:blip r:embed="rId2"/>
          <a:srcRect l="2159" t="31818" r="6932"/>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70B69C57-BE35-F52D-B498-98D603481972}"/>
              </a:ext>
            </a:extLst>
          </p:cNvPr>
          <p:cNvSpPr>
            <a:spLocks noGrp="1"/>
          </p:cNvSpPr>
          <p:nvPr>
            <p:ph type="title"/>
          </p:nvPr>
        </p:nvSpPr>
        <p:spPr>
          <a:xfrm>
            <a:off x="404553" y="3091928"/>
            <a:ext cx="9078562" cy="2387600"/>
          </a:xfrm>
        </p:spPr>
        <p:txBody>
          <a:bodyPr vert="horz" lIns="91440" tIns="45720" rIns="91440" bIns="45720" rtlCol="0" anchor="b">
            <a:normAutofit/>
          </a:bodyPr>
          <a:lstStyle/>
          <a:p>
            <a:pPr>
              <a:spcBef>
                <a:spcPct val="0"/>
              </a:spcBef>
            </a:pPr>
            <a:r>
              <a:rPr lang="en-US" sz="6600" kern="1200">
                <a:solidFill>
                  <a:schemeClr val="tx1"/>
                </a:solidFill>
                <a:latin typeface="+mj-lt"/>
                <a:ea typeface="+mj-ea"/>
                <a:cs typeface="+mj-cs"/>
              </a:rPr>
              <a:t>The Elegance of Registries</a:t>
            </a:r>
          </a:p>
        </p:txBody>
      </p:sp>
      <p:sp>
        <p:nvSpPr>
          <p:cNvPr id="20" name="Rectangle: Rounded Corners 1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A6817810-B0C4-4A72-1914-2E9FEA7FE6E2}"/>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pPr marL="0" indent="0"/>
            <a:r>
              <a:rPr lang="en-US" kern="1200">
                <a:solidFill>
                  <a:schemeClr val="tx1"/>
                </a:solidFill>
                <a:latin typeface="+mn-lt"/>
                <a:ea typeface="+mn-ea"/>
                <a:cs typeface="+mn-cs"/>
              </a:rPr>
              <a:t>OCI Distribution Specification</a:t>
            </a:r>
          </a:p>
        </p:txBody>
      </p:sp>
    </p:spTree>
    <p:extLst>
      <p:ext uri="{BB962C8B-B14F-4D97-AF65-F5344CB8AC3E}">
        <p14:creationId xmlns:p14="http://schemas.microsoft.com/office/powerpoint/2010/main" val="697656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D17A44-7234-2D5E-E3AA-7B9B0DCC75F7}"/>
              </a:ext>
            </a:extLst>
          </p:cNvPr>
          <p:cNvSpPr>
            <a:spLocks noGrp="1"/>
          </p:cNvSpPr>
          <p:nvPr>
            <p:ph type="title"/>
          </p:nvPr>
        </p:nvSpPr>
        <p:spPr/>
        <p:txBody>
          <a:bodyPr/>
          <a:lstStyle/>
          <a:p>
            <a:r>
              <a:rPr lang="en-US" dirty="0"/>
              <a:t>OCI Distribution Specification</a:t>
            </a:r>
          </a:p>
        </p:txBody>
      </p:sp>
      <p:sp>
        <p:nvSpPr>
          <p:cNvPr id="5" name="Content Placeholder 4">
            <a:extLst>
              <a:ext uri="{FF2B5EF4-FFF2-40B4-BE49-F238E27FC236}">
                <a16:creationId xmlns:a16="http://schemas.microsoft.com/office/drawing/2014/main" id="{D4144995-8A3C-C29A-5C05-8D8E006723A4}"/>
              </a:ext>
            </a:extLst>
          </p:cNvPr>
          <p:cNvSpPr>
            <a:spLocks noGrp="1"/>
          </p:cNvSpPr>
          <p:nvPr>
            <p:ph idx="1"/>
          </p:nvPr>
        </p:nvSpPr>
        <p:spPr/>
        <p:txBody>
          <a:bodyPr/>
          <a:lstStyle/>
          <a:p>
            <a:r>
              <a:rPr lang="en-US" dirty="0"/>
              <a:t>User Perspective: </a:t>
            </a:r>
          </a:p>
          <a:p>
            <a:pPr marL="50800" indent="0">
              <a:buNone/>
            </a:pPr>
            <a:r>
              <a:rPr lang="en-US" dirty="0"/>
              <a:t>	Image: </a:t>
            </a:r>
            <a:r>
              <a:rPr lang="en-US" sz="2000" dirty="0">
                <a:latin typeface="Consolas" panose="020B0609020204030204" pitchFamily="49" charset="0"/>
              </a:rPr>
              <a:t>registry.wabbit-networks.io/monitoring/net-monitor:v1</a:t>
            </a:r>
            <a:endParaRPr lang="en-US" sz="2400" dirty="0">
              <a:latin typeface="Consolas" panose="020B0609020204030204" pitchFamily="49" charset="0"/>
            </a:endParaRPr>
          </a:p>
        </p:txBody>
      </p:sp>
      <p:sp>
        <p:nvSpPr>
          <p:cNvPr id="6" name="Left Brace 5">
            <a:extLst>
              <a:ext uri="{FF2B5EF4-FFF2-40B4-BE49-F238E27FC236}">
                <a16:creationId xmlns:a16="http://schemas.microsoft.com/office/drawing/2014/main" id="{549B5C18-9E51-40D9-8944-A9B78BC528D4}"/>
              </a:ext>
            </a:extLst>
          </p:cNvPr>
          <p:cNvSpPr/>
          <p:nvPr/>
        </p:nvSpPr>
        <p:spPr>
          <a:xfrm rot="16200000">
            <a:off x="4581939" y="1278420"/>
            <a:ext cx="427383" cy="36675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5949DE55-52EA-5D69-2E19-385047670F36}"/>
              </a:ext>
            </a:extLst>
          </p:cNvPr>
          <p:cNvSpPr txBox="1"/>
          <p:nvPr/>
        </p:nvSpPr>
        <p:spPr>
          <a:xfrm>
            <a:off x="3672566" y="3378230"/>
            <a:ext cx="2246128" cy="523220"/>
          </a:xfrm>
          <a:prstGeom prst="rect">
            <a:avLst/>
          </a:prstGeom>
          <a:noFill/>
        </p:spPr>
        <p:txBody>
          <a:bodyPr wrap="none" rtlCol="0">
            <a:spAutoFit/>
          </a:bodyPr>
          <a:lstStyle/>
          <a:p>
            <a:r>
              <a:rPr lang="en-US" dirty="0"/>
              <a:t>Registry Endpoint (REST)</a:t>
            </a:r>
          </a:p>
          <a:p>
            <a:r>
              <a:rPr lang="en-US" dirty="0"/>
              <a:t>Login URL</a:t>
            </a:r>
          </a:p>
        </p:txBody>
      </p:sp>
      <p:sp>
        <p:nvSpPr>
          <p:cNvPr id="8" name="Left Brace 7">
            <a:extLst>
              <a:ext uri="{FF2B5EF4-FFF2-40B4-BE49-F238E27FC236}">
                <a16:creationId xmlns:a16="http://schemas.microsoft.com/office/drawing/2014/main" id="{4F823DC7-F041-3FAC-187B-CFEE3C07DA8B}"/>
              </a:ext>
            </a:extLst>
          </p:cNvPr>
          <p:cNvSpPr/>
          <p:nvPr/>
        </p:nvSpPr>
        <p:spPr>
          <a:xfrm rot="16200000">
            <a:off x="7215809" y="2312089"/>
            <a:ext cx="427383" cy="1600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1D00EAB4-AB16-6E71-B7B8-81B8B3EDF356}"/>
              </a:ext>
            </a:extLst>
          </p:cNvPr>
          <p:cNvSpPr txBox="1"/>
          <p:nvPr/>
        </p:nvSpPr>
        <p:spPr>
          <a:xfrm>
            <a:off x="6859472" y="3379886"/>
            <a:ext cx="1140056" cy="307777"/>
          </a:xfrm>
          <a:prstGeom prst="rect">
            <a:avLst/>
          </a:prstGeom>
          <a:noFill/>
        </p:spPr>
        <p:txBody>
          <a:bodyPr wrap="none" rtlCol="0">
            <a:spAutoFit/>
          </a:bodyPr>
          <a:lstStyle/>
          <a:p>
            <a:r>
              <a:rPr lang="en-US" dirty="0"/>
              <a:t>Namespace</a:t>
            </a:r>
          </a:p>
        </p:txBody>
      </p:sp>
      <p:sp>
        <p:nvSpPr>
          <p:cNvPr id="10" name="Left Brace 9">
            <a:extLst>
              <a:ext uri="{FF2B5EF4-FFF2-40B4-BE49-F238E27FC236}">
                <a16:creationId xmlns:a16="http://schemas.microsoft.com/office/drawing/2014/main" id="{390D931F-6F66-11EB-9FDD-750AF7FBE94B}"/>
              </a:ext>
            </a:extLst>
          </p:cNvPr>
          <p:cNvSpPr/>
          <p:nvPr/>
        </p:nvSpPr>
        <p:spPr>
          <a:xfrm rot="16200000">
            <a:off x="8868398" y="2259700"/>
            <a:ext cx="427383" cy="17049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E4CEE383-C2FE-5425-DAF3-D87833700383}"/>
              </a:ext>
            </a:extLst>
          </p:cNvPr>
          <p:cNvSpPr txBox="1"/>
          <p:nvPr/>
        </p:nvSpPr>
        <p:spPr>
          <a:xfrm>
            <a:off x="8741290" y="3379886"/>
            <a:ext cx="681597" cy="307777"/>
          </a:xfrm>
          <a:prstGeom prst="rect">
            <a:avLst/>
          </a:prstGeom>
          <a:noFill/>
        </p:spPr>
        <p:txBody>
          <a:bodyPr wrap="none" rtlCol="0">
            <a:spAutoFit/>
          </a:bodyPr>
          <a:lstStyle/>
          <a:p>
            <a:pPr algn="ctr"/>
            <a:r>
              <a:rPr lang="en-US" dirty="0"/>
              <a:t>Image</a:t>
            </a:r>
          </a:p>
        </p:txBody>
      </p:sp>
      <p:cxnSp>
        <p:nvCxnSpPr>
          <p:cNvPr id="13" name="Straight Connector 12">
            <a:extLst>
              <a:ext uri="{FF2B5EF4-FFF2-40B4-BE49-F238E27FC236}">
                <a16:creationId xmlns:a16="http://schemas.microsoft.com/office/drawing/2014/main" id="{723D7B7D-258F-052A-8DF3-BDF48C947061}"/>
              </a:ext>
            </a:extLst>
          </p:cNvPr>
          <p:cNvCxnSpPr>
            <a:cxnSpLocks/>
          </p:cNvCxnSpPr>
          <p:nvPr/>
        </p:nvCxnSpPr>
        <p:spPr>
          <a:xfrm flipV="1">
            <a:off x="8750815" y="3541646"/>
            <a:ext cx="594575" cy="16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09A6BB4-0DCD-B88B-D1CE-0DBC75F91D9B}"/>
              </a:ext>
            </a:extLst>
          </p:cNvPr>
          <p:cNvSpPr txBox="1"/>
          <p:nvPr/>
        </p:nvSpPr>
        <p:spPr>
          <a:xfrm>
            <a:off x="8720359" y="3637498"/>
            <a:ext cx="742512" cy="307777"/>
          </a:xfrm>
          <a:prstGeom prst="rect">
            <a:avLst/>
          </a:prstGeom>
          <a:noFill/>
        </p:spPr>
        <p:txBody>
          <a:bodyPr wrap="none" rtlCol="0">
            <a:spAutoFit/>
          </a:bodyPr>
          <a:lstStyle/>
          <a:p>
            <a:pPr algn="ctr"/>
            <a:r>
              <a:rPr lang="en-US" dirty="0"/>
              <a:t>Artifact</a:t>
            </a:r>
          </a:p>
        </p:txBody>
      </p:sp>
      <p:sp>
        <p:nvSpPr>
          <p:cNvPr id="15" name="Left Brace 14">
            <a:extLst>
              <a:ext uri="{FF2B5EF4-FFF2-40B4-BE49-F238E27FC236}">
                <a16:creationId xmlns:a16="http://schemas.microsoft.com/office/drawing/2014/main" id="{766E8DED-6E36-EB19-1DB4-D1CBE6B6C47B}"/>
              </a:ext>
            </a:extLst>
          </p:cNvPr>
          <p:cNvSpPr/>
          <p:nvPr/>
        </p:nvSpPr>
        <p:spPr>
          <a:xfrm rot="16200000">
            <a:off x="9916149" y="2916925"/>
            <a:ext cx="427383" cy="39052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113C1136-F8CC-6A40-1A28-A367A5B18316}"/>
              </a:ext>
            </a:extLst>
          </p:cNvPr>
          <p:cNvSpPr txBox="1"/>
          <p:nvPr/>
        </p:nvSpPr>
        <p:spPr>
          <a:xfrm>
            <a:off x="9733739" y="3379886"/>
            <a:ext cx="792205" cy="307777"/>
          </a:xfrm>
          <a:prstGeom prst="rect">
            <a:avLst/>
          </a:prstGeom>
          <a:noFill/>
        </p:spPr>
        <p:txBody>
          <a:bodyPr wrap="none" rtlCol="0">
            <a:spAutoFit/>
          </a:bodyPr>
          <a:lstStyle/>
          <a:p>
            <a:pPr algn="ctr"/>
            <a:r>
              <a:rPr lang="en-US" dirty="0"/>
              <a:t>Version</a:t>
            </a:r>
          </a:p>
        </p:txBody>
      </p:sp>
    </p:spTree>
    <p:extLst>
      <p:ext uri="{BB962C8B-B14F-4D97-AF65-F5344CB8AC3E}">
        <p14:creationId xmlns:p14="http://schemas.microsoft.com/office/powerpoint/2010/main" val="13572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AD540-8D93-F4E4-F2DC-752D38FB0499}"/>
              </a:ext>
            </a:extLst>
          </p:cNvPr>
          <p:cNvSpPr>
            <a:spLocks noGrp="1"/>
          </p:cNvSpPr>
          <p:nvPr>
            <p:ph type="title"/>
          </p:nvPr>
        </p:nvSpPr>
        <p:spPr/>
        <p:txBody>
          <a:bodyPr/>
          <a:lstStyle/>
          <a:p>
            <a:r>
              <a:rPr lang="en-US" dirty="0"/>
              <a:t>Under the covers</a:t>
            </a:r>
          </a:p>
        </p:txBody>
      </p:sp>
      <p:sp>
        <p:nvSpPr>
          <p:cNvPr id="3" name="Content Placeholder 2">
            <a:extLst>
              <a:ext uri="{FF2B5EF4-FFF2-40B4-BE49-F238E27FC236}">
                <a16:creationId xmlns:a16="http://schemas.microsoft.com/office/drawing/2014/main" id="{4B3C0C1D-944A-B7DF-FD83-DF024393577F}"/>
              </a:ext>
            </a:extLst>
          </p:cNvPr>
          <p:cNvSpPr>
            <a:spLocks noGrp="1"/>
          </p:cNvSpPr>
          <p:nvPr>
            <p:ph idx="1"/>
          </p:nvPr>
        </p:nvSpPr>
        <p:spPr/>
        <p:txBody>
          <a:bodyPr/>
          <a:lstStyle/>
          <a:p>
            <a:r>
              <a:rPr lang="en-US" dirty="0"/>
              <a:t>What’s under that simple content addressable URL?</a:t>
            </a:r>
          </a:p>
        </p:txBody>
      </p:sp>
      <p:sp>
        <p:nvSpPr>
          <p:cNvPr id="4" name="Rectangle 3">
            <a:extLst>
              <a:ext uri="{FF2B5EF4-FFF2-40B4-BE49-F238E27FC236}">
                <a16:creationId xmlns:a16="http://schemas.microsoft.com/office/drawing/2014/main" id="{1D177358-3ADB-BEEB-7CA3-203A8536124A}"/>
              </a:ext>
            </a:extLst>
          </p:cNvPr>
          <p:cNvSpPr/>
          <p:nvPr/>
        </p:nvSpPr>
        <p:spPr>
          <a:xfrm>
            <a:off x="3929062" y="2514600"/>
            <a:ext cx="2905125" cy="133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t>The Thing</a:t>
            </a:r>
            <a:endParaRPr lang="en-US" dirty="0"/>
          </a:p>
        </p:txBody>
      </p:sp>
      <p:sp>
        <p:nvSpPr>
          <p:cNvPr id="10" name="TextBox 9">
            <a:extLst>
              <a:ext uri="{FF2B5EF4-FFF2-40B4-BE49-F238E27FC236}">
                <a16:creationId xmlns:a16="http://schemas.microsoft.com/office/drawing/2014/main" id="{C01D8B57-624A-5EEB-FC06-B388C393C372}"/>
              </a:ext>
            </a:extLst>
          </p:cNvPr>
          <p:cNvSpPr txBox="1"/>
          <p:nvPr/>
        </p:nvSpPr>
        <p:spPr>
          <a:xfrm>
            <a:off x="3929062" y="2905780"/>
            <a:ext cx="3200400" cy="523220"/>
          </a:xfrm>
          <a:prstGeom prst="rect">
            <a:avLst/>
          </a:prstGeom>
          <a:noFill/>
        </p:spPr>
        <p:txBody>
          <a:bodyPr wrap="square">
            <a:spAutoFit/>
          </a:bodyPr>
          <a:lstStyle/>
          <a:p>
            <a:r>
              <a:rPr lang="en-US" sz="2800" dirty="0">
                <a:latin typeface="Consolas" panose="020B0609020204030204" pitchFamily="49" charset="0"/>
              </a:rPr>
              <a:t>net-monitor:v1</a:t>
            </a:r>
            <a:endParaRPr lang="en-US" sz="2800" dirty="0"/>
          </a:p>
        </p:txBody>
      </p:sp>
      <p:sp>
        <p:nvSpPr>
          <p:cNvPr id="11" name="Rectangle: Folded Corner 10">
            <a:extLst>
              <a:ext uri="{FF2B5EF4-FFF2-40B4-BE49-F238E27FC236}">
                <a16:creationId xmlns:a16="http://schemas.microsoft.com/office/drawing/2014/main" id="{4C4E61CA-E1BA-5851-EBBD-1D123D45CD76}"/>
              </a:ext>
            </a:extLst>
          </p:cNvPr>
          <p:cNvSpPr/>
          <p:nvPr/>
        </p:nvSpPr>
        <p:spPr>
          <a:xfrm rot="10800000" flipH="1">
            <a:off x="7610475" y="3100715"/>
            <a:ext cx="2105025" cy="910846"/>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13" name="TextBox 12">
            <a:extLst>
              <a:ext uri="{FF2B5EF4-FFF2-40B4-BE49-F238E27FC236}">
                <a16:creationId xmlns:a16="http://schemas.microsoft.com/office/drawing/2014/main" id="{FA87AADF-5B54-C234-40B4-8F5FC813029F}"/>
              </a:ext>
            </a:extLst>
          </p:cNvPr>
          <p:cNvSpPr txBox="1"/>
          <p:nvPr/>
        </p:nvSpPr>
        <p:spPr>
          <a:xfrm>
            <a:off x="8084343" y="3167390"/>
            <a:ext cx="1157287" cy="307777"/>
          </a:xfrm>
          <a:prstGeom prst="rect">
            <a:avLst/>
          </a:prstGeom>
          <a:noFill/>
        </p:spPr>
        <p:txBody>
          <a:bodyPr wrap="square">
            <a:spAutoFit/>
          </a:bodyPr>
          <a:lstStyle/>
          <a:p>
            <a:pPr algn="ctr"/>
            <a:r>
              <a:rPr lang="en-US" dirty="0">
                <a:solidFill>
                  <a:schemeClr val="bg1"/>
                </a:solidFill>
              </a:rPr>
              <a:t>Manifest</a:t>
            </a:r>
          </a:p>
        </p:txBody>
      </p:sp>
      <p:sp>
        <p:nvSpPr>
          <p:cNvPr id="14" name="Rectangle: Rounded Corners 13">
            <a:extLst>
              <a:ext uri="{FF2B5EF4-FFF2-40B4-BE49-F238E27FC236}">
                <a16:creationId xmlns:a16="http://schemas.microsoft.com/office/drawing/2014/main" id="{B2ED1CA6-163B-4520-D22F-66E8E3E74AC4}"/>
              </a:ext>
            </a:extLst>
          </p:cNvPr>
          <p:cNvSpPr/>
          <p:nvPr/>
        </p:nvSpPr>
        <p:spPr>
          <a:xfrm>
            <a:off x="7610475" y="4131644"/>
            <a:ext cx="2105025" cy="3420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blob1</a:t>
            </a:r>
          </a:p>
        </p:txBody>
      </p:sp>
      <p:sp>
        <p:nvSpPr>
          <p:cNvPr id="15" name="Rectangle: Rounded Corners 14">
            <a:extLst>
              <a:ext uri="{FF2B5EF4-FFF2-40B4-BE49-F238E27FC236}">
                <a16:creationId xmlns:a16="http://schemas.microsoft.com/office/drawing/2014/main" id="{AF417786-E1B9-4134-7C22-5EEA9B259B6F}"/>
              </a:ext>
            </a:extLst>
          </p:cNvPr>
          <p:cNvSpPr/>
          <p:nvPr/>
        </p:nvSpPr>
        <p:spPr>
          <a:xfrm>
            <a:off x="7610475" y="4588842"/>
            <a:ext cx="2105025" cy="3420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blob2</a:t>
            </a:r>
          </a:p>
        </p:txBody>
      </p:sp>
      <p:sp>
        <p:nvSpPr>
          <p:cNvPr id="16" name="Rectangle: Rounded Corners 15">
            <a:extLst>
              <a:ext uri="{FF2B5EF4-FFF2-40B4-BE49-F238E27FC236}">
                <a16:creationId xmlns:a16="http://schemas.microsoft.com/office/drawing/2014/main" id="{7C1448CE-85BB-B1F0-73B1-7F60694A18CA}"/>
              </a:ext>
            </a:extLst>
          </p:cNvPr>
          <p:cNvSpPr/>
          <p:nvPr/>
        </p:nvSpPr>
        <p:spPr>
          <a:xfrm>
            <a:off x="7610475" y="5046040"/>
            <a:ext cx="2105025" cy="3420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blob3</a:t>
            </a:r>
          </a:p>
        </p:txBody>
      </p:sp>
      <p:sp>
        <p:nvSpPr>
          <p:cNvPr id="17" name="Rectangle: Rounded Corners 16">
            <a:extLst>
              <a:ext uri="{FF2B5EF4-FFF2-40B4-BE49-F238E27FC236}">
                <a16:creationId xmlns:a16="http://schemas.microsoft.com/office/drawing/2014/main" id="{1F70BDDB-CC81-AA24-54A3-00C0FC60E30C}"/>
              </a:ext>
            </a:extLst>
          </p:cNvPr>
          <p:cNvSpPr/>
          <p:nvPr/>
        </p:nvSpPr>
        <p:spPr>
          <a:xfrm>
            <a:off x="7610475" y="5503238"/>
            <a:ext cx="2105025" cy="3420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blob…</a:t>
            </a:r>
          </a:p>
        </p:txBody>
      </p:sp>
    </p:spTree>
    <p:extLst>
      <p:ext uri="{BB962C8B-B14F-4D97-AF65-F5344CB8AC3E}">
        <p14:creationId xmlns:p14="http://schemas.microsoft.com/office/powerpoint/2010/main" val="74647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57">
            <a:extLst>
              <a:ext uri="{FF2B5EF4-FFF2-40B4-BE49-F238E27FC236}">
                <a16:creationId xmlns:a16="http://schemas.microsoft.com/office/drawing/2014/main" id="{3AE49704-B72C-5ACA-B52D-F211EAFCA30B}"/>
              </a:ext>
            </a:extLst>
          </p:cNvPr>
          <p:cNvSpPr>
            <a:spLocks noGrp="1"/>
          </p:cNvSpPr>
          <p:nvPr>
            <p:ph type="title"/>
          </p:nvPr>
        </p:nvSpPr>
        <p:spPr/>
        <p:txBody>
          <a:bodyPr/>
          <a:lstStyle/>
          <a:p>
            <a:r>
              <a:rPr lang="en-US" dirty="0"/>
              <a:t>Docker Pull</a:t>
            </a:r>
          </a:p>
        </p:txBody>
      </p:sp>
      <p:sp>
        <p:nvSpPr>
          <p:cNvPr id="4" name="Rectangle 3">
            <a:extLst>
              <a:ext uri="{FF2B5EF4-FFF2-40B4-BE49-F238E27FC236}">
                <a16:creationId xmlns:a16="http://schemas.microsoft.com/office/drawing/2014/main" id="{6E4F29A2-1838-C240-EFA1-00A69B6626E6}"/>
              </a:ext>
            </a:extLst>
          </p:cNvPr>
          <p:cNvSpPr/>
          <p:nvPr/>
        </p:nvSpPr>
        <p:spPr>
          <a:xfrm>
            <a:off x="9460874" y="1091611"/>
            <a:ext cx="2835472" cy="1478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28" dirty="0"/>
              <a:t>Manifests</a:t>
            </a:r>
          </a:p>
        </p:txBody>
      </p:sp>
      <p:sp>
        <p:nvSpPr>
          <p:cNvPr id="5" name="Rectangle 4">
            <a:extLst>
              <a:ext uri="{FF2B5EF4-FFF2-40B4-BE49-F238E27FC236}">
                <a16:creationId xmlns:a16="http://schemas.microsoft.com/office/drawing/2014/main" id="{48EA37D8-879E-9268-D5B4-ABAACD2AC2D7}"/>
              </a:ext>
            </a:extLst>
          </p:cNvPr>
          <p:cNvSpPr/>
          <p:nvPr/>
        </p:nvSpPr>
        <p:spPr bwMode="auto">
          <a:xfrm>
            <a:off x="487315" y="3633685"/>
            <a:ext cx="5156190" cy="2037588"/>
          </a:xfrm>
          <a:prstGeom prst="rect">
            <a:avLst/>
          </a:prstGeom>
          <a:solidFill>
            <a:srgbClr val="5B9BD5"/>
          </a:solidFill>
          <a:ln w="10795" cap="flat" cmpd="sng" algn="ctr">
            <a:noFill/>
            <a:prstDash val="solid"/>
            <a:headEnd type="none" w="med" len="med"/>
            <a:tailEnd type="none" w="med" len="med"/>
          </a:ln>
          <a:effectLst/>
        </p:spPr>
        <p:txBody>
          <a:bodyPr vert="horz" wrap="square" lIns="93260" tIns="0" rIns="93260" bIns="0" numCol="1" rtlCol="0" anchor="t" anchorCtr="0" compatLnSpc="1">
            <a:prstTxWarp prst="textNoShape">
              <a:avLst/>
            </a:prstTxWarp>
          </a:bodyPr>
          <a:lstStyle/>
          <a:p>
            <a:pPr algn="ctr" defTabSz="951005" fontAlgn="base">
              <a:spcBef>
                <a:spcPct val="0"/>
              </a:spcBef>
              <a:spcAft>
                <a:spcPct val="0"/>
              </a:spcAft>
              <a:defRPr/>
            </a:pPr>
            <a:r>
              <a:rPr lang="en-US" sz="2040" kern="0" dirty="0">
                <a:gradFill>
                  <a:gsLst>
                    <a:gs pos="0">
                      <a:prstClr val="white"/>
                    </a:gs>
                    <a:gs pos="100000">
                      <a:prstClr val="white"/>
                    </a:gs>
                  </a:gsLst>
                  <a:lin ang="5400000" scaled="0"/>
                </a:gradFill>
              </a:rPr>
              <a:t>Layer Cache</a:t>
            </a:r>
            <a:endParaRPr lang="en-US" sz="2040" kern="0" baseline="30000" dirty="0">
              <a:gradFill>
                <a:gsLst>
                  <a:gs pos="0">
                    <a:prstClr val="white"/>
                  </a:gs>
                  <a:gs pos="100000">
                    <a:prstClr val="white"/>
                  </a:gs>
                </a:gsLst>
                <a:lin ang="5400000" scaled="0"/>
              </a:gradFill>
            </a:endParaRPr>
          </a:p>
          <a:p>
            <a:pPr defTabSz="951005" fontAlgn="base">
              <a:spcBef>
                <a:spcPct val="0"/>
              </a:spcBef>
              <a:spcAft>
                <a:spcPct val="0"/>
              </a:spcAft>
              <a:defRPr/>
            </a:pPr>
            <a:r>
              <a:rPr lang="en-US" sz="1122" kern="0" dirty="0">
                <a:solidFill>
                  <a:prstClr val="black"/>
                </a:solidFill>
                <a:latin typeface="Consolas" panose="020B0609020204030204" pitchFamily="49" charset="0"/>
              </a:rPr>
              <a:t>LAYER ID</a:t>
            </a:r>
            <a:br>
              <a:rPr lang="en-US" sz="1122" kern="0" dirty="0">
                <a:solidFill>
                  <a:prstClr val="black"/>
                </a:solidFill>
                <a:latin typeface="Consolas" panose="020B0609020204030204" pitchFamily="49" charset="0"/>
              </a:rPr>
            </a:br>
            <a:endParaRPr lang="en-US" sz="1000" kern="0" dirty="0">
              <a:solidFill>
                <a:prstClr val="black"/>
              </a:solidFill>
              <a:latin typeface="Consolas" panose="020B0609020204030204" pitchFamily="49" charset="0"/>
            </a:endParaRPr>
          </a:p>
        </p:txBody>
      </p:sp>
      <p:sp>
        <p:nvSpPr>
          <p:cNvPr id="6" name="Rectangle 5">
            <a:extLst>
              <a:ext uri="{FF2B5EF4-FFF2-40B4-BE49-F238E27FC236}">
                <a16:creationId xmlns:a16="http://schemas.microsoft.com/office/drawing/2014/main" id="{02E6145F-93AF-EC84-DDDA-822E53F5EDE0}"/>
              </a:ext>
            </a:extLst>
          </p:cNvPr>
          <p:cNvSpPr/>
          <p:nvPr/>
        </p:nvSpPr>
        <p:spPr bwMode="auto">
          <a:xfrm>
            <a:off x="8675997" y="1091613"/>
            <a:ext cx="784876" cy="3657776"/>
          </a:xfrm>
          <a:prstGeom prst="rect">
            <a:avLst/>
          </a:prstGeom>
          <a:solidFill>
            <a:srgbClr val="0070C0"/>
          </a:solidFill>
          <a:ln w="10795" cap="flat" cmpd="sng" algn="ctr">
            <a:noFill/>
            <a:prstDash val="solid"/>
            <a:headEnd type="none" w="med" len="med"/>
            <a:tailEnd type="none" w="med" len="med"/>
          </a:ln>
          <a:effectLst/>
        </p:spPr>
        <p:txBody>
          <a:bodyPr vert="horz" wrap="square" lIns="186521" tIns="149217" rIns="186521" bIns="149217" numCol="1" rtlCol="0" anchor="t" anchorCtr="0" compatLnSpc="1">
            <a:prstTxWarp prst="textNoShape">
              <a:avLst/>
            </a:prstTxWarp>
          </a:bodyPr>
          <a:lstStyle/>
          <a:p>
            <a:pPr algn="ctr" defTabSz="951005" fontAlgn="base">
              <a:spcBef>
                <a:spcPct val="0"/>
              </a:spcBef>
              <a:spcAft>
                <a:spcPct val="0"/>
              </a:spcAft>
              <a:defRPr/>
            </a:pPr>
            <a:endParaRPr lang="en-US" sz="2040" kern="0">
              <a:gradFill>
                <a:gsLst>
                  <a:gs pos="0">
                    <a:prstClr val="white"/>
                  </a:gs>
                  <a:gs pos="100000">
                    <a:prstClr val="white"/>
                  </a:gs>
                </a:gsLst>
                <a:lin ang="5400000" scaled="0"/>
              </a:gradFill>
            </a:endParaRPr>
          </a:p>
        </p:txBody>
      </p:sp>
      <p:pic>
        <p:nvPicPr>
          <p:cNvPr id="7" name="Picture 6" descr="Image result for shipping manifest icon">
            <a:extLst>
              <a:ext uri="{FF2B5EF4-FFF2-40B4-BE49-F238E27FC236}">
                <a16:creationId xmlns:a16="http://schemas.microsoft.com/office/drawing/2014/main" id="{D87C7B26-C75F-B0AA-DCE6-76A53BBD0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0814" y="1481735"/>
            <a:ext cx="275165" cy="33886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F884218-A1DA-2A31-0346-D9A5DE72B43A}"/>
              </a:ext>
            </a:extLst>
          </p:cNvPr>
          <p:cNvSpPr/>
          <p:nvPr/>
        </p:nvSpPr>
        <p:spPr>
          <a:xfrm>
            <a:off x="9460874" y="2562034"/>
            <a:ext cx="2835472" cy="2187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36" dirty="0"/>
              <a:t>blobs</a:t>
            </a:r>
          </a:p>
        </p:txBody>
      </p:sp>
      <p:grpSp>
        <p:nvGrpSpPr>
          <p:cNvPr id="9" name="Group 8">
            <a:extLst>
              <a:ext uri="{FF2B5EF4-FFF2-40B4-BE49-F238E27FC236}">
                <a16:creationId xmlns:a16="http://schemas.microsoft.com/office/drawing/2014/main" id="{596A1750-CBD2-1E34-DC89-7556B38FBA2B}"/>
              </a:ext>
            </a:extLst>
          </p:cNvPr>
          <p:cNvGrpSpPr/>
          <p:nvPr/>
        </p:nvGrpSpPr>
        <p:grpSpPr>
          <a:xfrm>
            <a:off x="9623143" y="2946649"/>
            <a:ext cx="2543582" cy="1613301"/>
            <a:chOff x="7679960" y="3843275"/>
            <a:chExt cx="2493934" cy="1581811"/>
          </a:xfrm>
        </p:grpSpPr>
        <p:sp>
          <p:nvSpPr>
            <p:cNvPr id="10" name="Rectangle 9">
              <a:extLst>
                <a:ext uri="{FF2B5EF4-FFF2-40B4-BE49-F238E27FC236}">
                  <a16:creationId xmlns:a16="http://schemas.microsoft.com/office/drawing/2014/main" id="{6BE31EEE-DFA7-1839-672D-6336CFF0BB17}"/>
                </a:ext>
              </a:extLst>
            </p:cNvPr>
            <p:cNvSpPr/>
            <p:nvPr/>
          </p:nvSpPr>
          <p:spPr>
            <a:xfrm>
              <a:off x="7679962" y="3843275"/>
              <a:ext cx="2493932" cy="22597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cf4ecb49238476635f551fe11987ae4c3</a:t>
              </a:r>
            </a:p>
          </p:txBody>
        </p:sp>
        <p:sp>
          <p:nvSpPr>
            <p:cNvPr id="11" name="Rectangle 10">
              <a:extLst>
                <a:ext uri="{FF2B5EF4-FFF2-40B4-BE49-F238E27FC236}">
                  <a16:creationId xmlns:a16="http://schemas.microsoft.com/office/drawing/2014/main" id="{61144037-9BC7-9C38-4940-EA40BE361D71}"/>
                </a:ext>
              </a:extLst>
            </p:cNvPr>
            <p:cNvSpPr/>
            <p:nvPr/>
          </p:nvSpPr>
          <p:spPr>
            <a:xfrm>
              <a:off x="7679962" y="4069248"/>
              <a:ext cx="2493932" cy="22597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e41864ee12411ff073f0a58417cf7e160</a:t>
              </a:r>
            </a:p>
          </p:txBody>
        </p:sp>
        <p:sp>
          <p:nvSpPr>
            <p:cNvPr id="12" name="Rectangle 11">
              <a:extLst>
                <a:ext uri="{FF2B5EF4-FFF2-40B4-BE49-F238E27FC236}">
                  <a16:creationId xmlns:a16="http://schemas.microsoft.com/office/drawing/2014/main" id="{1A4383F7-EE42-6203-4435-258E391488D6}"/>
                </a:ext>
              </a:extLst>
            </p:cNvPr>
            <p:cNvSpPr/>
            <p:nvPr/>
          </p:nvSpPr>
          <p:spPr>
            <a:xfrm>
              <a:off x="7679961" y="4295221"/>
              <a:ext cx="2493932" cy="22597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85bef57c324acc96f7067488d35b7e3c1</a:t>
              </a:r>
            </a:p>
          </p:txBody>
        </p:sp>
        <p:sp>
          <p:nvSpPr>
            <p:cNvPr id="13" name="Rectangle 12">
              <a:extLst>
                <a:ext uri="{FF2B5EF4-FFF2-40B4-BE49-F238E27FC236}">
                  <a16:creationId xmlns:a16="http://schemas.microsoft.com/office/drawing/2014/main" id="{663D42F0-C050-F387-45EB-437359473D57}"/>
                </a:ext>
              </a:extLst>
            </p:cNvPr>
            <p:cNvSpPr/>
            <p:nvPr/>
          </p:nvSpPr>
          <p:spPr>
            <a:xfrm>
              <a:off x="7679960" y="4521194"/>
              <a:ext cx="2493932" cy="22597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1d57d886885835cbc52c2d85fe0ce008f</a:t>
              </a:r>
            </a:p>
          </p:txBody>
        </p:sp>
        <p:sp>
          <p:nvSpPr>
            <p:cNvPr id="14" name="Rectangle 13">
              <a:extLst>
                <a:ext uri="{FF2B5EF4-FFF2-40B4-BE49-F238E27FC236}">
                  <a16:creationId xmlns:a16="http://schemas.microsoft.com/office/drawing/2014/main" id="{73E6CD5F-CBAE-4940-01AA-5D19DD6A8AAD}"/>
                </a:ext>
              </a:extLst>
            </p:cNvPr>
            <p:cNvSpPr/>
            <p:nvPr/>
          </p:nvSpPr>
          <p:spPr>
            <a:xfrm>
              <a:off x="7679960" y="4747167"/>
              <a:ext cx="2493932" cy="22597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f78a85a7da099d7494a5166a28e72a642</a:t>
              </a:r>
            </a:p>
          </p:txBody>
        </p:sp>
        <p:sp>
          <p:nvSpPr>
            <p:cNvPr id="15" name="Rectangle 14">
              <a:extLst>
                <a:ext uri="{FF2B5EF4-FFF2-40B4-BE49-F238E27FC236}">
                  <a16:creationId xmlns:a16="http://schemas.microsoft.com/office/drawing/2014/main" id="{24E82C31-EC12-E34C-C893-07395554E725}"/>
                </a:ext>
              </a:extLst>
            </p:cNvPr>
            <p:cNvSpPr/>
            <p:nvPr/>
          </p:nvSpPr>
          <p:spPr>
            <a:xfrm>
              <a:off x="7679960" y="4973140"/>
              <a:ext cx="2493932" cy="22597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da3343b41a78a0bcd4926d605b6fe37ba</a:t>
              </a:r>
            </a:p>
          </p:txBody>
        </p:sp>
        <p:sp>
          <p:nvSpPr>
            <p:cNvPr id="16" name="Rectangle 15">
              <a:extLst>
                <a:ext uri="{FF2B5EF4-FFF2-40B4-BE49-F238E27FC236}">
                  <a16:creationId xmlns:a16="http://schemas.microsoft.com/office/drawing/2014/main" id="{40B59777-1DB8-0BC5-F0EC-90AB0FF30772}"/>
                </a:ext>
              </a:extLst>
            </p:cNvPr>
            <p:cNvSpPr/>
            <p:nvPr/>
          </p:nvSpPr>
          <p:spPr>
            <a:xfrm>
              <a:off x="7679960" y="5199113"/>
              <a:ext cx="2493932" cy="22597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c935edcb03a0660b347d2fbf6542ee068</a:t>
              </a:r>
            </a:p>
          </p:txBody>
        </p:sp>
      </p:grpSp>
      <p:sp>
        <p:nvSpPr>
          <p:cNvPr id="17" name="Rectangle 16">
            <a:extLst>
              <a:ext uri="{FF2B5EF4-FFF2-40B4-BE49-F238E27FC236}">
                <a16:creationId xmlns:a16="http://schemas.microsoft.com/office/drawing/2014/main" id="{D2AE313E-2A7F-DD42-813C-71C5DECAF8D2}"/>
              </a:ext>
            </a:extLst>
          </p:cNvPr>
          <p:cNvSpPr/>
          <p:nvPr/>
        </p:nvSpPr>
        <p:spPr>
          <a:xfrm>
            <a:off x="9606819" y="2063039"/>
            <a:ext cx="2582624" cy="23047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020" dirty="0">
                <a:latin typeface="Consolas" panose="020B0609020204030204" pitchFamily="49" charset="0"/>
              </a:rPr>
              <a:t>net-monitor:v1.1</a:t>
            </a:r>
          </a:p>
        </p:txBody>
      </p:sp>
      <p:sp>
        <p:nvSpPr>
          <p:cNvPr id="18" name="Rectangle 17">
            <a:extLst>
              <a:ext uri="{FF2B5EF4-FFF2-40B4-BE49-F238E27FC236}">
                <a16:creationId xmlns:a16="http://schemas.microsoft.com/office/drawing/2014/main" id="{F4A974C6-9353-583F-C049-386E7B2D731F}"/>
              </a:ext>
            </a:extLst>
          </p:cNvPr>
          <p:cNvSpPr/>
          <p:nvPr/>
        </p:nvSpPr>
        <p:spPr>
          <a:xfrm>
            <a:off x="9606819" y="2290753"/>
            <a:ext cx="2582624" cy="23047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020" dirty="0">
                <a:latin typeface="Consolas" panose="020B0609020204030204" pitchFamily="49" charset="0"/>
              </a:rPr>
              <a:t>net-scan:v12</a:t>
            </a:r>
          </a:p>
        </p:txBody>
      </p:sp>
      <p:sp>
        <p:nvSpPr>
          <p:cNvPr id="19" name="Rectangle 18">
            <a:extLst>
              <a:ext uri="{FF2B5EF4-FFF2-40B4-BE49-F238E27FC236}">
                <a16:creationId xmlns:a16="http://schemas.microsoft.com/office/drawing/2014/main" id="{C3E6F623-3C80-8C08-1C6B-1851B6423AE4}"/>
              </a:ext>
            </a:extLst>
          </p:cNvPr>
          <p:cNvSpPr/>
          <p:nvPr/>
        </p:nvSpPr>
        <p:spPr>
          <a:xfrm>
            <a:off x="9606819" y="1835325"/>
            <a:ext cx="2582624" cy="23047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020" dirty="0">
                <a:latin typeface="Consolas" panose="020B0609020204030204" pitchFamily="49" charset="0"/>
              </a:rPr>
              <a:t>net-monitor:v1</a:t>
            </a:r>
          </a:p>
        </p:txBody>
      </p:sp>
      <p:pic>
        <p:nvPicPr>
          <p:cNvPr id="20" name="Picture 19">
            <a:extLst>
              <a:ext uri="{FF2B5EF4-FFF2-40B4-BE49-F238E27FC236}">
                <a16:creationId xmlns:a16="http://schemas.microsoft.com/office/drawing/2014/main" id="{F4BAC04A-8938-9848-A2E7-76279ADCD734}"/>
              </a:ext>
            </a:extLst>
          </p:cNvPr>
          <p:cNvPicPr>
            <a:picLocks noChangeAspect="1"/>
          </p:cNvPicPr>
          <p:nvPr/>
        </p:nvPicPr>
        <p:blipFill>
          <a:blip r:embed="rId3"/>
          <a:stretch>
            <a:fillRect/>
          </a:stretch>
        </p:blipFill>
        <p:spPr>
          <a:xfrm>
            <a:off x="8771964" y="1465754"/>
            <a:ext cx="565663" cy="565663"/>
          </a:xfrm>
          <a:prstGeom prst="rect">
            <a:avLst/>
          </a:prstGeom>
        </p:spPr>
      </p:pic>
      <p:pic>
        <p:nvPicPr>
          <p:cNvPr id="21" name="Picture 4" descr="https://i1.wp.com/buildazure.com/wp-content/uploads/2017/09/Azure.png?resize=519%2C387&amp;ssl=1">
            <a:extLst>
              <a:ext uri="{FF2B5EF4-FFF2-40B4-BE49-F238E27FC236}">
                <a16:creationId xmlns:a16="http://schemas.microsoft.com/office/drawing/2014/main" id="{627E6F48-9A81-0061-694C-967CF040A8F3}"/>
              </a:ext>
            </a:extLst>
          </p:cNvPr>
          <p:cNvPicPr>
            <a:picLocks noChangeAspect="1" noChangeArrowheads="1"/>
          </p:cNvPicPr>
          <p:nvPr/>
        </p:nvPicPr>
        <p:blipFill>
          <a:blip r:embed="rId4">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8778811" y="1133792"/>
            <a:ext cx="392733" cy="292847"/>
          </a:xfrm>
          <a:prstGeom prst="rect">
            <a:avLst/>
          </a:prstGeom>
          <a:noFill/>
          <a:extLst>
            <a:ext uri="{909E8E84-426E-40DD-AFC4-6F175D3DCCD1}">
              <a14:hiddenFill xmlns:a14="http://schemas.microsoft.com/office/drawing/2010/main">
                <a:solidFill>
                  <a:srgbClr val="FFFFFF"/>
                </a:solidFill>
              </a14:hiddenFill>
            </a:ext>
          </a:extLst>
        </p:spPr>
      </p:pic>
      <p:pic>
        <p:nvPicPr>
          <p:cNvPr id="22" name="Azure Files">
            <a:extLst>
              <a:ext uri="{FF2B5EF4-FFF2-40B4-BE49-F238E27FC236}">
                <a16:creationId xmlns:a16="http://schemas.microsoft.com/office/drawing/2014/main" id="{E0C05F37-85DA-2806-F8E0-C8DD8C465FE7}"/>
              </a:ext>
            </a:extLst>
          </p:cNvPr>
          <p:cNvPicPr>
            <a:picLocks noChangeAspect="1"/>
          </p:cNvPicPr>
          <p:nvPr/>
        </p:nvPicPr>
        <p:blipFill>
          <a:blip r:embed="rId5">
            <a:biLevel thresh="25000"/>
          </a:blip>
          <a:stretch>
            <a:fillRect/>
          </a:stretch>
        </p:blipFill>
        <p:spPr>
          <a:xfrm>
            <a:off x="8886353" y="4834348"/>
            <a:ext cx="534640" cy="534640"/>
          </a:xfrm>
          <a:prstGeom prst="rect">
            <a:avLst/>
          </a:prstGeom>
        </p:spPr>
      </p:pic>
      <p:pic>
        <p:nvPicPr>
          <p:cNvPr id="23" name="Graphic 22">
            <a:extLst>
              <a:ext uri="{FF2B5EF4-FFF2-40B4-BE49-F238E27FC236}">
                <a16:creationId xmlns:a16="http://schemas.microsoft.com/office/drawing/2014/main" id="{BD6B3D0E-332B-AABB-ECB3-5C16EFF824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53136" y="2533856"/>
            <a:ext cx="476250" cy="476250"/>
          </a:xfrm>
          <a:prstGeom prst="rect">
            <a:avLst/>
          </a:prstGeom>
        </p:spPr>
      </p:pic>
      <p:sp>
        <p:nvSpPr>
          <p:cNvPr id="27" name="docker pull">
            <a:extLst>
              <a:ext uri="{FF2B5EF4-FFF2-40B4-BE49-F238E27FC236}">
                <a16:creationId xmlns:a16="http://schemas.microsoft.com/office/drawing/2014/main" id="{644D52CC-6469-B7E8-C0F0-59AC75254B34}"/>
              </a:ext>
            </a:extLst>
          </p:cNvPr>
          <p:cNvSpPr/>
          <p:nvPr/>
        </p:nvSpPr>
        <p:spPr>
          <a:xfrm>
            <a:off x="376263" y="1124743"/>
            <a:ext cx="5452479" cy="350330"/>
          </a:xfrm>
          <a:prstGeom prst="rect">
            <a:avLst/>
          </a:prstGeom>
          <a:solidFill>
            <a:srgbClr val="012456"/>
          </a:solidFill>
        </p:spPr>
        <p:txBody>
          <a:bodyPr wrap="square">
            <a:spAutoFit/>
          </a:bodyPr>
          <a:lstStyle/>
          <a:p>
            <a:pPr defTabSz="932573">
              <a:defRPr/>
            </a:pPr>
            <a:r>
              <a:rPr lang="en-US" sz="1632" dirty="0">
                <a:solidFill>
                  <a:prstClr val="white"/>
                </a:solidFill>
                <a:latin typeface="Consolas" panose="020B0609020204030204" pitchFamily="49" charset="0"/>
              </a:rPr>
              <a:t>docker pull wabbit-networks/net-monitor:v1</a:t>
            </a:r>
          </a:p>
        </p:txBody>
      </p:sp>
      <p:sp>
        <p:nvSpPr>
          <p:cNvPr id="28" name="Rectangle 27">
            <a:extLst>
              <a:ext uri="{FF2B5EF4-FFF2-40B4-BE49-F238E27FC236}">
                <a16:creationId xmlns:a16="http://schemas.microsoft.com/office/drawing/2014/main" id="{1EA8DF9E-287B-24D0-F02F-71479452F5AA}"/>
              </a:ext>
            </a:extLst>
          </p:cNvPr>
          <p:cNvSpPr/>
          <p:nvPr/>
        </p:nvSpPr>
        <p:spPr>
          <a:xfrm>
            <a:off x="2093736" y="1646702"/>
            <a:ext cx="2954916" cy="382308"/>
          </a:xfrm>
          <a:prstGeom prst="rect">
            <a:avLst/>
          </a:prstGeom>
          <a:solidFill>
            <a:sysClr val="window" lastClr="FFFFFF"/>
          </a:solidFill>
        </p:spPr>
        <p:txBody>
          <a:bodyPr wrap="square">
            <a:spAutoFit/>
          </a:bodyPr>
          <a:lstStyle/>
          <a:p>
            <a:pPr defTabSz="932573">
              <a:defRPr/>
            </a:pPr>
            <a:endParaRPr lang="en-US" sz="1836" kern="0">
              <a:solidFill>
                <a:prstClr val="black"/>
              </a:solidFill>
            </a:endParaRPr>
          </a:p>
        </p:txBody>
      </p:sp>
      <p:grpSp>
        <p:nvGrpSpPr>
          <p:cNvPr id="29" name="-pull-&gt;">
            <a:extLst>
              <a:ext uri="{FF2B5EF4-FFF2-40B4-BE49-F238E27FC236}">
                <a16:creationId xmlns:a16="http://schemas.microsoft.com/office/drawing/2014/main" id="{A0354DE3-AAC1-5BBE-C6EA-7FF0FEC7BE9D}"/>
              </a:ext>
            </a:extLst>
          </p:cNvPr>
          <p:cNvGrpSpPr/>
          <p:nvPr/>
        </p:nvGrpSpPr>
        <p:grpSpPr>
          <a:xfrm>
            <a:off x="5926550" y="1232099"/>
            <a:ext cx="2549545" cy="237017"/>
            <a:chOff x="4358087" y="906037"/>
            <a:chExt cx="1874836" cy="174293"/>
          </a:xfrm>
        </p:grpSpPr>
        <p:sp>
          <p:nvSpPr>
            <p:cNvPr id="30" name="TextBox 36">
              <a:extLst>
                <a:ext uri="{FF2B5EF4-FFF2-40B4-BE49-F238E27FC236}">
                  <a16:creationId xmlns:a16="http://schemas.microsoft.com/office/drawing/2014/main" id="{83DDFB16-49EE-0312-DFB1-D92D45333148}"/>
                </a:ext>
              </a:extLst>
            </p:cNvPr>
            <p:cNvSpPr txBox="1"/>
            <p:nvPr/>
          </p:nvSpPr>
          <p:spPr>
            <a:xfrm>
              <a:off x="4760047" y="906037"/>
              <a:ext cx="1062451" cy="174293"/>
            </a:xfrm>
            <a:prstGeom prst="rect">
              <a:avLst/>
            </a:prstGeom>
            <a:noFill/>
          </p:spPr>
          <p:txBody>
            <a:bodyPr wrap="none" lIns="0" tIns="0" rIns="0" bIns="0" rtlCol="0">
              <a:noAutofit/>
            </a:bodyPr>
            <a:lstStyle/>
            <a:p>
              <a:pPr algn="ctr" defTabSz="932573">
                <a:lnSpc>
                  <a:spcPct val="90000"/>
                </a:lnSpc>
                <a:defRPr/>
              </a:pPr>
              <a:r>
                <a:rPr lang="en-US" sz="1224" kern="0" dirty="0">
                  <a:gradFill>
                    <a:gsLst>
                      <a:gs pos="1250">
                        <a:prstClr val="black"/>
                      </a:gs>
                      <a:gs pos="99000">
                        <a:prstClr val="black"/>
                      </a:gs>
                    </a:gsLst>
                    <a:lin ang="5400000" scaled="0"/>
                  </a:gradFill>
                </a:rPr>
                <a:t>1. Pull</a:t>
              </a:r>
            </a:p>
          </p:txBody>
        </p:sp>
        <p:cxnSp>
          <p:nvCxnSpPr>
            <p:cNvPr id="31" name="Straight Arrow Connector 12">
              <a:extLst>
                <a:ext uri="{FF2B5EF4-FFF2-40B4-BE49-F238E27FC236}">
                  <a16:creationId xmlns:a16="http://schemas.microsoft.com/office/drawing/2014/main" id="{44D596A8-B84C-4BA0-F179-ABF41FD150FF}"/>
                </a:ext>
              </a:extLst>
            </p:cNvPr>
            <p:cNvCxnSpPr>
              <a:cxnSpLocks/>
            </p:cNvCxnSpPr>
            <p:nvPr/>
          </p:nvCxnSpPr>
          <p:spPr>
            <a:xfrm>
              <a:off x="4358087" y="1024609"/>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32" name="&lt;-manifest return-">
            <a:extLst>
              <a:ext uri="{FF2B5EF4-FFF2-40B4-BE49-F238E27FC236}">
                <a16:creationId xmlns:a16="http://schemas.microsoft.com/office/drawing/2014/main" id="{3966B31F-16F6-7D85-657F-D86C1C9146DD}"/>
              </a:ext>
            </a:extLst>
          </p:cNvPr>
          <p:cNvGrpSpPr/>
          <p:nvPr/>
        </p:nvGrpSpPr>
        <p:grpSpPr>
          <a:xfrm>
            <a:off x="5926550" y="1646704"/>
            <a:ext cx="2549545" cy="237017"/>
            <a:chOff x="4358087" y="1210921"/>
            <a:chExt cx="1874836" cy="174293"/>
          </a:xfrm>
        </p:grpSpPr>
        <p:sp>
          <p:nvSpPr>
            <p:cNvPr id="33" name="TextBox 36">
              <a:extLst>
                <a:ext uri="{FF2B5EF4-FFF2-40B4-BE49-F238E27FC236}">
                  <a16:creationId xmlns:a16="http://schemas.microsoft.com/office/drawing/2014/main" id="{51395E11-B964-8BCE-7646-8FC412193699}"/>
                </a:ext>
              </a:extLst>
            </p:cNvPr>
            <p:cNvSpPr txBox="1"/>
            <p:nvPr/>
          </p:nvSpPr>
          <p:spPr>
            <a:xfrm>
              <a:off x="4760047" y="1210921"/>
              <a:ext cx="1062451" cy="174293"/>
            </a:xfrm>
            <a:prstGeom prst="rect">
              <a:avLst/>
            </a:prstGeom>
            <a:noFill/>
          </p:spPr>
          <p:txBody>
            <a:bodyPr wrap="none" lIns="0" tIns="0" rIns="0" bIns="0" rtlCol="0">
              <a:noAutofit/>
            </a:bodyPr>
            <a:lstStyle/>
            <a:p>
              <a:pPr algn="ctr" defTabSz="932573">
                <a:lnSpc>
                  <a:spcPct val="90000"/>
                </a:lnSpc>
                <a:defRPr/>
              </a:pPr>
              <a:r>
                <a:rPr lang="en-US" sz="1224" kern="0">
                  <a:gradFill>
                    <a:gsLst>
                      <a:gs pos="1250">
                        <a:prstClr val="black"/>
                      </a:gs>
                      <a:gs pos="99000">
                        <a:prstClr val="black"/>
                      </a:gs>
                    </a:gsLst>
                    <a:lin ang="5400000" scaled="0"/>
                  </a:gradFill>
                </a:rPr>
                <a:t>2. Manifest Returned</a:t>
              </a:r>
            </a:p>
          </p:txBody>
        </p:sp>
        <p:cxnSp>
          <p:nvCxnSpPr>
            <p:cNvPr id="34" name="Straight Arrow Connector 12">
              <a:extLst>
                <a:ext uri="{FF2B5EF4-FFF2-40B4-BE49-F238E27FC236}">
                  <a16:creationId xmlns:a16="http://schemas.microsoft.com/office/drawing/2014/main" id="{A2CAB39D-3CFC-8DED-9249-489F0FD92B85}"/>
                </a:ext>
              </a:extLst>
            </p:cNvPr>
            <p:cNvCxnSpPr>
              <a:cxnSpLocks/>
            </p:cNvCxnSpPr>
            <p:nvPr/>
          </p:nvCxnSpPr>
          <p:spPr>
            <a:xfrm flipH="1">
              <a:off x="4358087" y="1330630"/>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35" name="-delta layers-&gt;">
            <a:extLst>
              <a:ext uri="{FF2B5EF4-FFF2-40B4-BE49-F238E27FC236}">
                <a16:creationId xmlns:a16="http://schemas.microsoft.com/office/drawing/2014/main" id="{A01ADAF7-BA7C-1F54-35BF-83873C169624}"/>
              </a:ext>
            </a:extLst>
          </p:cNvPr>
          <p:cNvGrpSpPr/>
          <p:nvPr/>
        </p:nvGrpSpPr>
        <p:grpSpPr>
          <a:xfrm>
            <a:off x="5926550" y="2061309"/>
            <a:ext cx="2549545" cy="237017"/>
            <a:chOff x="4358087" y="1515805"/>
            <a:chExt cx="1874836" cy="174293"/>
          </a:xfrm>
        </p:grpSpPr>
        <p:sp>
          <p:nvSpPr>
            <p:cNvPr id="36" name="TextBox 36">
              <a:extLst>
                <a:ext uri="{FF2B5EF4-FFF2-40B4-BE49-F238E27FC236}">
                  <a16:creationId xmlns:a16="http://schemas.microsoft.com/office/drawing/2014/main" id="{0669BB9E-864F-C76B-4BBC-112283895A95}"/>
                </a:ext>
              </a:extLst>
            </p:cNvPr>
            <p:cNvSpPr txBox="1"/>
            <p:nvPr/>
          </p:nvSpPr>
          <p:spPr>
            <a:xfrm>
              <a:off x="4760047" y="1515805"/>
              <a:ext cx="1062451" cy="174293"/>
            </a:xfrm>
            <a:prstGeom prst="rect">
              <a:avLst/>
            </a:prstGeom>
            <a:noFill/>
          </p:spPr>
          <p:txBody>
            <a:bodyPr wrap="none" lIns="0" tIns="0" rIns="0" bIns="0" rtlCol="0">
              <a:noAutofit/>
            </a:bodyPr>
            <a:lstStyle/>
            <a:p>
              <a:pPr algn="ctr" defTabSz="932573">
                <a:lnSpc>
                  <a:spcPct val="90000"/>
                </a:lnSpc>
                <a:defRPr/>
              </a:pPr>
              <a:r>
                <a:rPr lang="en-US" sz="1224" kern="0" dirty="0">
                  <a:gradFill>
                    <a:gsLst>
                      <a:gs pos="1250">
                        <a:prstClr val="black"/>
                      </a:gs>
                      <a:gs pos="99000">
                        <a:prstClr val="black"/>
                      </a:gs>
                    </a:gsLst>
                    <a:lin ang="5400000" scaled="0"/>
                  </a:gradFill>
                </a:rPr>
                <a:t>3. Delta of Blob Requests</a:t>
              </a:r>
            </a:p>
          </p:txBody>
        </p:sp>
        <p:cxnSp>
          <p:nvCxnSpPr>
            <p:cNvPr id="37" name="Straight Arrow Connector 12">
              <a:extLst>
                <a:ext uri="{FF2B5EF4-FFF2-40B4-BE49-F238E27FC236}">
                  <a16:creationId xmlns:a16="http://schemas.microsoft.com/office/drawing/2014/main" id="{EABEF3F9-4FB4-0F99-1DE0-CAF05729E0D0}"/>
                </a:ext>
              </a:extLst>
            </p:cNvPr>
            <p:cNvCxnSpPr>
              <a:cxnSpLocks/>
            </p:cNvCxnSpPr>
            <p:nvPr/>
          </p:nvCxnSpPr>
          <p:spPr>
            <a:xfrm>
              <a:off x="4358087" y="1636651"/>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38" name="&lt;layer urls-">
            <a:extLst>
              <a:ext uri="{FF2B5EF4-FFF2-40B4-BE49-F238E27FC236}">
                <a16:creationId xmlns:a16="http://schemas.microsoft.com/office/drawing/2014/main" id="{8619EA6C-9CE2-A399-71D0-E740CF9C5A0C}"/>
              </a:ext>
            </a:extLst>
          </p:cNvPr>
          <p:cNvGrpSpPr/>
          <p:nvPr/>
        </p:nvGrpSpPr>
        <p:grpSpPr>
          <a:xfrm>
            <a:off x="5926550" y="2475913"/>
            <a:ext cx="2549545" cy="237017"/>
            <a:chOff x="4358087" y="1820689"/>
            <a:chExt cx="1874836" cy="174293"/>
          </a:xfrm>
        </p:grpSpPr>
        <p:sp>
          <p:nvSpPr>
            <p:cNvPr id="39" name="TextBox 36">
              <a:extLst>
                <a:ext uri="{FF2B5EF4-FFF2-40B4-BE49-F238E27FC236}">
                  <a16:creationId xmlns:a16="http://schemas.microsoft.com/office/drawing/2014/main" id="{4ADCC366-D554-31D5-D946-96883AF5D623}"/>
                </a:ext>
              </a:extLst>
            </p:cNvPr>
            <p:cNvSpPr txBox="1"/>
            <p:nvPr/>
          </p:nvSpPr>
          <p:spPr>
            <a:xfrm>
              <a:off x="4760047" y="1820689"/>
              <a:ext cx="1062451" cy="174293"/>
            </a:xfrm>
            <a:prstGeom prst="rect">
              <a:avLst/>
            </a:prstGeom>
            <a:noFill/>
          </p:spPr>
          <p:txBody>
            <a:bodyPr wrap="none" lIns="0" tIns="0" rIns="0" bIns="0" rtlCol="0">
              <a:noAutofit/>
            </a:bodyPr>
            <a:lstStyle/>
            <a:p>
              <a:pPr algn="ctr" defTabSz="932573">
                <a:lnSpc>
                  <a:spcPct val="90000"/>
                </a:lnSpc>
                <a:defRPr/>
              </a:pPr>
              <a:r>
                <a:rPr lang="en-US" sz="1224" kern="0" dirty="0">
                  <a:gradFill>
                    <a:gsLst>
                      <a:gs pos="1250">
                        <a:prstClr val="black"/>
                      </a:gs>
                      <a:gs pos="99000">
                        <a:prstClr val="black"/>
                      </a:gs>
                    </a:gsLst>
                    <a:lin ang="5400000" scaled="0"/>
                  </a:gradFill>
                </a:rPr>
                <a:t>4. Blob URLs Returned</a:t>
              </a:r>
            </a:p>
          </p:txBody>
        </p:sp>
        <p:cxnSp>
          <p:nvCxnSpPr>
            <p:cNvPr id="40" name="Straight Arrow Connector 12">
              <a:extLst>
                <a:ext uri="{FF2B5EF4-FFF2-40B4-BE49-F238E27FC236}">
                  <a16:creationId xmlns:a16="http://schemas.microsoft.com/office/drawing/2014/main" id="{5FC6D551-3297-322E-9FD8-25E88160488F}"/>
                </a:ext>
              </a:extLst>
            </p:cNvPr>
            <p:cNvCxnSpPr>
              <a:cxnSpLocks/>
            </p:cNvCxnSpPr>
            <p:nvPr/>
          </p:nvCxnSpPr>
          <p:spPr>
            <a:xfrm flipH="1">
              <a:off x="4358087" y="1942672"/>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41" name="-layer request-&gt;">
            <a:extLst>
              <a:ext uri="{FF2B5EF4-FFF2-40B4-BE49-F238E27FC236}">
                <a16:creationId xmlns:a16="http://schemas.microsoft.com/office/drawing/2014/main" id="{9C51FF11-D77B-85CE-E7D4-36008A797990}"/>
              </a:ext>
            </a:extLst>
          </p:cNvPr>
          <p:cNvGrpSpPr/>
          <p:nvPr/>
        </p:nvGrpSpPr>
        <p:grpSpPr>
          <a:xfrm>
            <a:off x="5926550" y="2890518"/>
            <a:ext cx="2549545" cy="237017"/>
            <a:chOff x="4358087" y="2125573"/>
            <a:chExt cx="1874836" cy="174293"/>
          </a:xfrm>
        </p:grpSpPr>
        <p:sp>
          <p:nvSpPr>
            <p:cNvPr id="42" name="TextBox 36">
              <a:extLst>
                <a:ext uri="{FF2B5EF4-FFF2-40B4-BE49-F238E27FC236}">
                  <a16:creationId xmlns:a16="http://schemas.microsoft.com/office/drawing/2014/main" id="{C066D47B-4D1A-011C-AA50-6D828A5587BA}"/>
                </a:ext>
              </a:extLst>
            </p:cNvPr>
            <p:cNvSpPr txBox="1"/>
            <p:nvPr/>
          </p:nvSpPr>
          <p:spPr>
            <a:xfrm>
              <a:off x="4760047" y="2125573"/>
              <a:ext cx="1062451" cy="174293"/>
            </a:xfrm>
            <a:prstGeom prst="rect">
              <a:avLst/>
            </a:prstGeom>
            <a:noFill/>
          </p:spPr>
          <p:txBody>
            <a:bodyPr wrap="none" lIns="0" tIns="0" rIns="0" bIns="0" rtlCol="0">
              <a:noAutofit/>
            </a:bodyPr>
            <a:lstStyle/>
            <a:p>
              <a:pPr algn="ctr" defTabSz="932573">
                <a:lnSpc>
                  <a:spcPct val="90000"/>
                </a:lnSpc>
                <a:defRPr/>
              </a:pPr>
              <a:r>
                <a:rPr lang="en-US" sz="1224" kern="0" dirty="0">
                  <a:gradFill>
                    <a:gsLst>
                      <a:gs pos="1250">
                        <a:prstClr val="black"/>
                      </a:gs>
                      <a:gs pos="99000">
                        <a:prstClr val="black"/>
                      </a:gs>
                    </a:gsLst>
                    <a:lin ang="5400000" scaled="0"/>
                  </a:gradFill>
                </a:rPr>
                <a:t>5. Blob Request</a:t>
              </a:r>
            </a:p>
          </p:txBody>
        </p:sp>
        <p:cxnSp>
          <p:nvCxnSpPr>
            <p:cNvPr id="43" name="Straight Arrow Connector 12">
              <a:extLst>
                <a:ext uri="{FF2B5EF4-FFF2-40B4-BE49-F238E27FC236}">
                  <a16:creationId xmlns:a16="http://schemas.microsoft.com/office/drawing/2014/main" id="{1432F41B-89A7-0F03-4108-ACDF9009F0F9}"/>
                </a:ext>
              </a:extLst>
            </p:cNvPr>
            <p:cNvCxnSpPr>
              <a:cxnSpLocks/>
            </p:cNvCxnSpPr>
            <p:nvPr/>
          </p:nvCxnSpPr>
          <p:spPr>
            <a:xfrm>
              <a:off x="4358087" y="2248693"/>
              <a:ext cx="1874836" cy="0"/>
            </a:xfrm>
            <a:prstGeom prst="straightConnector1">
              <a:avLst/>
            </a:prstGeom>
            <a:noFill/>
            <a:ln w="38100" cap="flat" cmpd="sng" algn="ctr">
              <a:solidFill>
                <a:sysClr val="windowText" lastClr="000000"/>
              </a:solidFill>
              <a:prstDash val="solid"/>
              <a:tailEnd type="triangle"/>
            </a:ln>
            <a:effectLst/>
          </p:spPr>
        </p:cxnSp>
      </p:grpSp>
      <p:grpSp>
        <p:nvGrpSpPr>
          <p:cNvPr id="44" name="&lt;-layers returned-">
            <a:extLst>
              <a:ext uri="{FF2B5EF4-FFF2-40B4-BE49-F238E27FC236}">
                <a16:creationId xmlns:a16="http://schemas.microsoft.com/office/drawing/2014/main" id="{46A4D23A-165B-9110-D5FB-386692E7552F}"/>
              </a:ext>
            </a:extLst>
          </p:cNvPr>
          <p:cNvGrpSpPr/>
          <p:nvPr/>
        </p:nvGrpSpPr>
        <p:grpSpPr>
          <a:xfrm>
            <a:off x="5926550" y="3788793"/>
            <a:ext cx="2549545" cy="237017"/>
            <a:chOff x="4358087" y="2430457"/>
            <a:chExt cx="1874836" cy="174293"/>
          </a:xfrm>
        </p:grpSpPr>
        <p:sp>
          <p:nvSpPr>
            <p:cNvPr id="45" name="TextBox 36">
              <a:extLst>
                <a:ext uri="{FF2B5EF4-FFF2-40B4-BE49-F238E27FC236}">
                  <a16:creationId xmlns:a16="http://schemas.microsoft.com/office/drawing/2014/main" id="{6EFB5BBD-FAEB-3A7A-AD54-E2641D42B254}"/>
                </a:ext>
              </a:extLst>
            </p:cNvPr>
            <p:cNvSpPr txBox="1"/>
            <p:nvPr/>
          </p:nvSpPr>
          <p:spPr>
            <a:xfrm>
              <a:off x="4760047" y="2430457"/>
              <a:ext cx="1062451" cy="174293"/>
            </a:xfrm>
            <a:prstGeom prst="rect">
              <a:avLst/>
            </a:prstGeom>
            <a:noFill/>
          </p:spPr>
          <p:txBody>
            <a:bodyPr wrap="none" lIns="0" tIns="0" rIns="0" bIns="0" rtlCol="0">
              <a:noAutofit/>
            </a:bodyPr>
            <a:lstStyle/>
            <a:p>
              <a:pPr algn="ctr" defTabSz="932573">
                <a:lnSpc>
                  <a:spcPct val="90000"/>
                </a:lnSpc>
                <a:defRPr/>
              </a:pPr>
              <a:r>
                <a:rPr lang="en-US" sz="1224" kern="0" dirty="0">
                  <a:gradFill>
                    <a:gsLst>
                      <a:gs pos="1250">
                        <a:prstClr val="black"/>
                      </a:gs>
                      <a:gs pos="99000">
                        <a:prstClr val="black"/>
                      </a:gs>
                    </a:gsLst>
                    <a:lin ang="5400000" scaled="0"/>
                  </a:gradFill>
                </a:rPr>
                <a:t>6. Blobs Returned</a:t>
              </a:r>
            </a:p>
          </p:txBody>
        </p:sp>
        <p:cxnSp>
          <p:nvCxnSpPr>
            <p:cNvPr id="46" name="Straight Arrow Connector 12">
              <a:extLst>
                <a:ext uri="{FF2B5EF4-FFF2-40B4-BE49-F238E27FC236}">
                  <a16:creationId xmlns:a16="http://schemas.microsoft.com/office/drawing/2014/main" id="{8561A0C7-390B-218B-6DA3-89563A75FF10}"/>
                </a:ext>
              </a:extLst>
            </p:cNvPr>
            <p:cNvCxnSpPr>
              <a:cxnSpLocks/>
            </p:cNvCxnSpPr>
            <p:nvPr/>
          </p:nvCxnSpPr>
          <p:spPr>
            <a:xfrm flipH="1">
              <a:off x="4358087" y="2554715"/>
              <a:ext cx="1874836" cy="0"/>
            </a:xfrm>
            <a:prstGeom prst="straightConnector1">
              <a:avLst/>
            </a:prstGeom>
            <a:noFill/>
            <a:ln w="38100" cap="flat" cmpd="sng" algn="ctr">
              <a:solidFill>
                <a:sysClr val="windowText" lastClr="000000"/>
              </a:solidFill>
              <a:prstDash val="solid"/>
              <a:tailEnd type="triangle"/>
            </a:ln>
            <a:effectLst/>
          </p:spPr>
        </p:cxnSp>
      </p:grpSp>
      <p:sp>
        <p:nvSpPr>
          <p:cNvPr id="47" name="Rectangle 46">
            <a:extLst>
              <a:ext uri="{FF2B5EF4-FFF2-40B4-BE49-F238E27FC236}">
                <a16:creationId xmlns:a16="http://schemas.microsoft.com/office/drawing/2014/main" id="{4D22AC2C-4355-C959-73D5-340B3C685F76}"/>
              </a:ext>
            </a:extLst>
          </p:cNvPr>
          <p:cNvSpPr/>
          <p:nvPr/>
        </p:nvSpPr>
        <p:spPr bwMode="auto">
          <a:xfrm>
            <a:off x="487315" y="2461952"/>
            <a:ext cx="5156190" cy="1104795"/>
          </a:xfrm>
          <a:prstGeom prst="rect">
            <a:avLst/>
          </a:prstGeom>
          <a:solidFill>
            <a:srgbClr val="5B9BD5"/>
          </a:solidFill>
          <a:ln w="10795" cap="flat" cmpd="sng" algn="ctr">
            <a:noFill/>
            <a:prstDash val="solid"/>
            <a:headEnd type="none" w="med" len="med"/>
            <a:tailEnd type="none" w="med" len="med"/>
          </a:ln>
          <a:effectLst/>
        </p:spPr>
        <p:txBody>
          <a:bodyPr vert="horz" wrap="square" lIns="93260" tIns="149217" rIns="93260" bIns="149217" numCol="1" rtlCol="0" anchor="t" anchorCtr="0" compatLnSpc="1">
            <a:prstTxWarp prst="textNoShape">
              <a:avLst/>
            </a:prstTxWarp>
          </a:bodyPr>
          <a:lstStyle/>
          <a:p>
            <a:pPr algn="ctr" defTabSz="951005" fontAlgn="base">
              <a:spcBef>
                <a:spcPct val="0"/>
              </a:spcBef>
              <a:spcAft>
                <a:spcPct val="0"/>
              </a:spcAft>
              <a:defRPr/>
            </a:pPr>
            <a:r>
              <a:rPr lang="en-US" sz="2040" kern="0" dirty="0">
                <a:gradFill>
                  <a:gsLst>
                    <a:gs pos="0">
                      <a:prstClr val="white"/>
                    </a:gs>
                    <a:gs pos="100000">
                      <a:prstClr val="white"/>
                    </a:gs>
                  </a:gsLst>
                  <a:lin ang="5400000" scaled="0"/>
                </a:gradFill>
              </a:rPr>
              <a:t>Image Cache</a:t>
            </a:r>
          </a:p>
          <a:p>
            <a:pPr defTabSz="951005" fontAlgn="base">
              <a:spcBef>
                <a:spcPct val="0"/>
              </a:spcBef>
              <a:spcAft>
                <a:spcPct val="0"/>
              </a:spcAft>
              <a:defRPr/>
            </a:pPr>
            <a:r>
              <a:rPr lang="en-US" sz="1122" kern="0" dirty="0">
                <a:solidFill>
                  <a:prstClr val="black"/>
                </a:solidFill>
                <a:latin typeface="Consolas" panose="020B0609020204030204" pitchFamily="49" charset="0"/>
              </a:rPr>
              <a:t>IMAGE ID     REPOSITORY                          TAG    SIZE</a:t>
            </a:r>
          </a:p>
          <a:p>
            <a:pPr defTabSz="951005" fontAlgn="base">
              <a:spcBef>
                <a:spcPct val="0"/>
              </a:spcBef>
              <a:spcAft>
                <a:spcPct val="0"/>
              </a:spcAft>
              <a:defRPr/>
            </a:pPr>
            <a:r>
              <a:rPr lang="en-US" sz="1122" kern="0" dirty="0">
                <a:solidFill>
                  <a:prstClr val="black"/>
                </a:solidFill>
                <a:latin typeface="Consolas" panose="020B0609020204030204" pitchFamily="49" charset="0"/>
              </a:rPr>
              <a:t>694950fbcb3f </a:t>
            </a:r>
            <a:r>
              <a:rPr lang="en-US" sz="1122" kern="0" dirty="0" err="1">
                <a:solidFill>
                  <a:prstClr val="black"/>
                </a:solidFill>
                <a:latin typeface="Consolas" panose="020B0609020204030204" pitchFamily="49" charset="0"/>
              </a:rPr>
              <a:t>wabbitnetworks</a:t>
            </a:r>
            <a:r>
              <a:rPr lang="en-US" sz="1122" kern="0" dirty="0">
                <a:solidFill>
                  <a:prstClr val="black"/>
                </a:solidFill>
                <a:latin typeface="Consolas" panose="020B0609020204030204" pitchFamily="49" charset="0"/>
              </a:rPr>
              <a:t>/net-monitor          v1     1.2B</a:t>
            </a:r>
          </a:p>
        </p:txBody>
      </p:sp>
      <p:pic>
        <p:nvPicPr>
          <p:cNvPr id="48" name="Picture 4" descr="https://i1.wp.com/buildazure.com/wp-content/uploads/2017/09/Azure.png?resize=519%2C387&amp;ssl=1">
            <a:extLst>
              <a:ext uri="{FF2B5EF4-FFF2-40B4-BE49-F238E27FC236}">
                <a16:creationId xmlns:a16="http://schemas.microsoft.com/office/drawing/2014/main" id="{A288D229-63F0-C72C-4E25-A4E8004A03D2}"/>
              </a:ext>
            </a:extLst>
          </p:cNvPr>
          <p:cNvPicPr>
            <a:picLocks noChangeAspect="1" noChangeArrowheads="1"/>
          </p:cNvPicPr>
          <p:nvPr/>
        </p:nvPicPr>
        <p:blipFill>
          <a:blip r:embed="rId4">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8886353" y="5910316"/>
            <a:ext cx="392733" cy="292847"/>
          </a:xfrm>
          <a:prstGeom prst="rect">
            <a:avLst/>
          </a:prstGeom>
          <a:noFill/>
          <a:extLst>
            <a:ext uri="{909E8E84-426E-40DD-AFC4-6F175D3DCCD1}">
              <a14:hiddenFill xmlns:a14="http://schemas.microsoft.com/office/drawing/2010/main">
                <a:solidFill>
                  <a:srgbClr val="FFFFFF"/>
                </a:solidFill>
              </a14:hiddenFill>
            </a:ext>
          </a:extLst>
        </p:spPr>
      </p:pic>
      <p:sp>
        <p:nvSpPr>
          <p:cNvPr id="49" name="Speech Bubble: Rectangle 48">
            <a:extLst>
              <a:ext uri="{FF2B5EF4-FFF2-40B4-BE49-F238E27FC236}">
                <a16:creationId xmlns:a16="http://schemas.microsoft.com/office/drawing/2014/main" id="{4D6E5B90-D049-3F7A-1825-B8367EB89325}"/>
              </a:ext>
            </a:extLst>
          </p:cNvPr>
          <p:cNvSpPr/>
          <p:nvPr/>
        </p:nvSpPr>
        <p:spPr bwMode="auto">
          <a:xfrm>
            <a:off x="8764781" y="70789"/>
            <a:ext cx="3359151" cy="1008696"/>
          </a:xfrm>
          <a:prstGeom prst="wedgeRectCallout">
            <a:avLst>
              <a:gd name="adj1" fmla="val -59463"/>
              <a:gd name="adj2" fmla="val 77118"/>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Pull:</a:t>
            </a:r>
          </a:p>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I want this “thing”, represented by a collection of blobs</a:t>
            </a:r>
          </a:p>
        </p:txBody>
      </p:sp>
      <p:sp>
        <p:nvSpPr>
          <p:cNvPr id="50" name="Speech Bubble: Rectangle 49">
            <a:extLst>
              <a:ext uri="{FF2B5EF4-FFF2-40B4-BE49-F238E27FC236}">
                <a16:creationId xmlns:a16="http://schemas.microsoft.com/office/drawing/2014/main" id="{81131AE2-F276-5C72-F826-D97EA07E357F}"/>
              </a:ext>
            </a:extLst>
          </p:cNvPr>
          <p:cNvSpPr/>
          <p:nvPr/>
        </p:nvSpPr>
        <p:spPr bwMode="auto">
          <a:xfrm>
            <a:off x="9315013" y="1236139"/>
            <a:ext cx="2874430" cy="1228459"/>
          </a:xfrm>
          <a:prstGeom prst="wedgeRectCallout">
            <a:avLst>
              <a:gd name="adj1" fmla="val -81596"/>
              <a:gd name="adj2" fmla="val -2353"/>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Manifest:</a:t>
            </a:r>
          </a:p>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List of layer ID’s representing the entire thing</a:t>
            </a:r>
          </a:p>
        </p:txBody>
      </p:sp>
      <p:sp>
        <p:nvSpPr>
          <p:cNvPr id="51" name="Speech Bubble: Rectangle 50">
            <a:extLst>
              <a:ext uri="{FF2B5EF4-FFF2-40B4-BE49-F238E27FC236}">
                <a16:creationId xmlns:a16="http://schemas.microsoft.com/office/drawing/2014/main" id="{D0A26B6C-80C0-5456-9A4E-4EDF9D08B86D}"/>
              </a:ext>
            </a:extLst>
          </p:cNvPr>
          <p:cNvSpPr/>
          <p:nvPr/>
        </p:nvSpPr>
        <p:spPr bwMode="auto">
          <a:xfrm>
            <a:off x="3210128" y="1551841"/>
            <a:ext cx="2562371" cy="991072"/>
          </a:xfrm>
          <a:prstGeom prst="wedgeRectCallout">
            <a:avLst>
              <a:gd name="adj1" fmla="val -18656"/>
              <a:gd name="adj2" fmla="val 84017"/>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Manifest:</a:t>
            </a:r>
          </a:p>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What layers do I already have? </a:t>
            </a:r>
            <a:r>
              <a:rPr lang="en-US" sz="1600" i="1" baseline="300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(decompressed)</a:t>
            </a:r>
          </a:p>
        </p:txBody>
      </p:sp>
      <p:sp>
        <p:nvSpPr>
          <p:cNvPr id="52" name="Speech Bubble: Rectangle 51">
            <a:extLst>
              <a:ext uri="{FF2B5EF4-FFF2-40B4-BE49-F238E27FC236}">
                <a16:creationId xmlns:a16="http://schemas.microsoft.com/office/drawing/2014/main" id="{F4D63CFC-2A3B-978D-2B92-EB334810E175}"/>
              </a:ext>
            </a:extLst>
          </p:cNvPr>
          <p:cNvSpPr/>
          <p:nvPr/>
        </p:nvSpPr>
        <p:spPr bwMode="auto">
          <a:xfrm>
            <a:off x="9328008" y="2526679"/>
            <a:ext cx="2874430" cy="991072"/>
          </a:xfrm>
          <a:prstGeom prst="wedgeRectCallout">
            <a:avLst>
              <a:gd name="adj1" fmla="val -81355"/>
              <a:gd name="adj2" fmla="val -37603"/>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Layers Please:</a:t>
            </a:r>
          </a:p>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List of </a:t>
            </a:r>
            <a:r>
              <a:rPr lang="en-US" sz="1600" i="1"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compressed </a:t>
            </a:r>
            <a:r>
              <a:rPr lang="en-US" sz="1600"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blob URLs</a:t>
            </a:r>
          </a:p>
        </p:txBody>
      </p:sp>
      <p:sp>
        <p:nvSpPr>
          <p:cNvPr id="53" name="Rectangle 52">
            <a:extLst>
              <a:ext uri="{FF2B5EF4-FFF2-40B4-BE49-F238E27FC236}">
                <a16:creationId xmlns:a16="http://schemas.microsoft.com/office/drawing/2014/main" id="{343CB399-F1D8-2A57-26EC-6ED290ECE40E}"/>
              </a:ext>
            </a:extLst>
          </p:cNvPr>
          <p:cNvSpPr/>
          <p:nvPr/>
        </p:nvSpPr>
        <p:spPr bwMode="auto">
          <a:xfrm>
            <a:off x="145679" y="1505118"/>
            <a:ext cx="5723335" cy="522294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Win Layer 2">
            <a:extLst>
              <a:ext uri="{FF2B5EF4-FFF2-40B4-BE49-F238E27FC236}">
                <a16:creationId xmlns:a16="http://schemas.microsoft.com/office/drawing/2014/main" id="{934D6443-CF00-7D0B-628A-5013801E8909}"/>
              </a:ext>
            </a:extLst>
          </p:cNvPr>
          <p:cNvSpPr/>
          <p:nvPr/>
        </p:nvSpPr>
        <p:spPr>
          <a:xfrm>
            <a:off x="617174" y="4143797"/>
            <a:ext cx="3286172" cy="230472"/>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sha256:cf4ecb49238476635f551fe11987ae4c3</a:t>
            </a:r>
          </a:p>
        </p:txBody>
      </p:sp>
      <p:sp>
        <p:nvSpPr>
          <p:cNvPr id="57" name="Win Layer1">
            <a:extLst>
              <a:ext uri="{FF2B5EF4-FFF2-40B4-BE49-F238E27FC236}">
                <a16:creationId xmlns:a16="http://schemas.microsoft.com/office/drawing/2014/main" id="{1696317F-81FB-6C90-F966-EA45C309824A}"/>
              </a:ext>
            </a:extLst>
          </p:cNvPr>
          <p:cNvSpPr/>
          <p:nvPr/>
        </p:nvSpPr>
        <p:spPr>
          <a:xfrm>
            <a:off x="617174" y="4374269"/>
            <a:ext cx="3286172" cy="230472"/>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020" dirty="0">
                <a:latin typeface="Consolas" panose="020B0609020204030204" pitchFamily="49" charset="0"/>
              </a:rPr>
              <a:t>sha256:e41864ee12411ff073f0a58417cf7e160</a:t>
            </a:r>
          </a:p>
        </p:txBody>
      </p:sp>
      <p:sp>
        <p:nvSpPr>
          <p:cNvPr id="59" name="TextBox 58">
            <a:extLst>
              <a:ext uri="{FF2B5EF4-FFF2-40B4-BE49-F238E27FC236}">
                <a16:creationId xmlns:a16="http://schemas.microsoft.com/office/drawing/2014/main" id="{BC3BFBBB-DF9D-1A76-5BAA-8B5127AC2336}"/>
              </a:ext>
            </a:extLst>
          </p:cNvPr>
          <p:cNvSpPr txBox="1"/>
          <p:nvPr/>
        </p:nvSpPr>
        <p:spPr>
          <a:xfrm>
            <a:off x="195800" y="1533288"/>
            <a:ext cx="2036123" cy="307777"/>
          </a:xfrm>
          <a:prstGeom prst="rect">
            <a:avLst/>
          </a:prstGeom>
          <a:noFill/>
        </p:spPr>
        <p:txBody>
          <a:bodyPr wrap="square" rtlCol="0">
            <a:spAutoFit/>
          </a:bodyPr>
          <a:lstStyle/>
          <a:p>
            <a:r>
              <a:rPr lang="en-US" dirty="0"/>
              <a:t>Container Host Service</a:t>
            </a:r>
          </a:p>
        </p:txBody>
      </p:sp>
    </p:spTree>
    <p:extLst>
      <p:ext uri="{BB962C8B-B14F-4D97-AF65-F5344CB8AC3E}">
        <p14:creationId xmlns:p14="http://schemas.microsoft.com/office/powerpoint/2010/main" val="94643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p:tgtEl>
                                          <p:spTgt spid="29"/>
                                        </p:tgtEl>
                                        <p:attrNameLst>
                                          <p:attrName>ppt_x</p:attrName>
                                        </p:attrNameLst>
                                      </p:cBhvr>
                                      <p:tavLst>
                                        <p:tav tm="0">
                                          <p:val>
                                            <p:strVal val="#ppt_x-#ppt_w*1.125000"/>
                                          </p:val>
                                        </p:tav>
                                        <p:tav tm="100000">
                                          <p:val>
                                            <p:strVal val="#ppt_x"/>
                                          </p:val>
                                        </p:tav>
                                      </p:tavLst>
                                    </p:anim>
                                    <p:animEffect transition="in" filter="wipe(right)">
                                      <p:cBhvr>
                                        <p:cTn id="13" dur="500"/>
                                        <p:tgtEl>
                                          <p:spTgt spid="2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left)">
                                      <p:cBhvr>
                                        <p:cTn id="21" dur="500"/>
                                        <p:tgtEl>
                                          <p:spTgt spid="50"/>
                                        </p:tgtEl>
                                      </p:cBhvr>
                                    </p:animEffect>
                                  </p:childTnLst>
                                </p:cTn>
                              </p:par>
                              <p:par>
                                <p:cTn id="22" presetID="10" presetClass="exit" presetSubtype="0" fill="hold" grpId="1" nodeType="withEffect">
                                  <p:stCondLst>
                                    <p:cond delay="0"/>
                                  </p:stCondLst>
                                  <p:childTnLst>
                                    <p:animEffect transition="out" filter="fade">
                                      <p:cBhvr>
                                        <p:cTn id="23" dur="500"/>
                                        <p:tgtEl>
                                          <p:spTgt spid="49"/>
                                        </p:tgtEl>
                                      </p:cBhvr>
                                    </p:animEffect>
                                    <p:set>
                                      <p:cBhvr>
                                        <p:cTn id="24" dur="1" fill="hold">
                                          <p:stCondLst>
                                            <p:cond delay="499"/>
                                          </p:stCondLst>
                                        </p:cTn>
                                        <p:tgtEl>
                                          <p:spTgt spid="49"/>
                                        </p:tgtEl>
                                        <p:attrNameLst>
                                          <p:attrName>style.visibility</p:attrName>
                                        </p:attrNameLst>
                                      </p:cBhvr>
                                      <p:to>
                                        <p:strVal val="hidden"/>
                                      </p:to>
                                    </p:set>
                                  </p:childTnLst>
                                </p:cTn>
                              </p:par>
                            </p:childTnLst>
                          </p:cTn>
                        </p:par>
                        <p:par>
                          <p:cTn id="25" fill="hold">
                            <p:stCondLst>
                              <p:cond delay="500"/>
                            </p:stCondLst>
                            <p:childTnLst>
                              <p:par>
                                <p:cTn id="26" presetID="12" presetClass="entr" presetSubtype="2"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500"/>
                                        <p:tgtEl>
                                          <p:spTgt spid="32"/>
                                        </p:tgtEl>
                                        <p:attrNameLst>
                                          <p:attrName>ppt_x</p:attrName>
                                        </p:attrNameLst>
                                      </p:cBhvr>
                                      <p:tavLst>
                                        <p:tav tm="0">
                                          <p:val>
                                            <p:strVal val="#ppt_x+#ppt_w*1.125000"/>
                                          </p:val>
                                        </p:tav>
                                        <p:tav tm="100000">
                                          <p:val>
                                            <p:strVal val="#ppt_x"/>
                                          </p:val>
                                        </p:tav>
                                      </p:tavLst>
                                    </p:anim>
                                    <p:animEffect transition="in" filter="wipe(left)">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right)">
                                      <p:cBhvr>
                                        <p:cTn id="34" dur="500"/>
                                        <p:tgtEl>
                                          <p:spTgt spid="51"/>
                                        </p:tgtEl>
                                      </p:cBhvr>
                                    </p:animEffect>
                                  </p:childTnLst>
                                </p:cTn>
                              </p:par>
                              <p:par>
                                <p:cTn id="35" presetID="10" presetClass="exit" presetSubtype="0" fill="hold" grpId="1" nodeType="withEffect">
                                  <p:stCondLst>
                                    <p:cond delay="0"/>
                                  </p:stCondLst>
                                  <p:childTnLst>
                                    <p:animEffect transition="out" filter="fade">
                                      <p:cBhvr>
                                        <p:cTn id="36" dur="500"/>
                                        <p:tgtEl>
                                          <p:spTgt spid="50"/>
                                        </p:tgtEl>
                                      </p:cBhvr>
                                    </p:animEffect>
                                    <p:set>
                                      <p:cBhvr>
                                        <p:cTn id="37" dur="1" fill="hold">
                                          <p:stCondLst>
                                            <p:cond delay="499"/>
                                          </p:stCondLst>
                                        </p:cTn>
                                        <p:tgtEl>
                                          <p:spTgt spid="5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2" presetClass="entr" presetSubtype="8" fill="hold" nodeType="click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p:tgtEl>
                                          <p:spTgt spid="35"/>
                                        </p:tgtEl>
                                        <p:attrNameLst>
                                          <p:attrName>ppt_x</p:attrName>
                                        </p:attrNameLst>
                                      </p:cBhvr>
                                      <p:tavLst>
                                        <p:tav tm="0">
                                          <p:val>
                                            <p:strVal val="#ppt_x-#ppt_w*1.125000"/>
                                          </p:val>
                                        </p:tav>
                                        <p:tav tm="100000">
                                          <p:val>
                                            <p:strVal val="#ppt_x"/>
                                          </p:val>
                                        </p:tav>
                                      </p:tavLst>
                                    </p:anim>
                                    <p:animEffect transition="in" filter="wipe(right)">
                                      <p:cBhvr>
                                        <p:cTn id="43" dur="500"/>
                                        <p:tgtEl>
                                          <p:spTgt spid="35"/>
                                        </p:tgtEl>
                                      </p:cBhvr>
                                    </p:animEffect>
                                  </p:childTnLst>
                                </p:cTn>
                              </p:par>
                              <p:par>
                                <p:cTn id="44" presetID="10" presetClass="exit" presetSubtype="0" fill="hold" grpId="1" nodeType="withEffect">
                                  <p:stCondLst>
                                    <p:cond delay="0"/>
                                  </p:stCondLst>
                                  <p:childTnLst>
                                    <p:animEffect transition="out" filter="fade">
                                      <p:cBhvr>
                                        <p:cTn id="45" dur="500"/>
                                        <p:tgtEl>
                                          <p:spTgt spid="51"/>
                                        </p:tgtEl>
                                      </p:cBhvr>
                                    </p:animEffect>
                                    <p:set>
                                      <p:cBhvr>
                                        <p:cTn id="46" dur="1" fill="hold">
                                          <p:stCondLst>
                                            <p:cond delay="499"/>
                                          </p:stCondLst>
                                        </p:cTn>
                                        <p:tgtEl>
                                          <p:spTgt spid="5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left)">
                                      <p:cBhvr>
                                        <p:cTn id="51" dur="500"/>
                                        <p:tgtEl>
                                          <p:spTgt spid="52"/>
                                        </p:tgtEl>
                                      </p:cBhvr>
                                    </p:animEffect>
                                  </p:childTnLst>
                                </p:cTn>
                              </p:par>
                            </p:childTnLst>
                          </p:cTn>
                        </p:par>
                        <p:par>
                          <p:cTn id="52" fill="hold">
                            <p:stCondLst>
                              <p:cond delay="500"/>
                            </p:stCondLst>
                            <p:childTnLst>
                              <p:par>
                                <p:cTn id="53" presetID="12" presetClass="entr" presetSubtype="2" fill="hold" nodeType="after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additive="base">
                                        <p:cTn id="55" dur="500"/>
                                        <p:tgtEl>
                                          <p:spTgt spid="38"/>
                                        </p:tgtEl>
                                        <p:attrNameLst>
                                          <p:attrName>ppt_x</p:attrName>
                                        </p:attrNameLst>
                                      </p:cBhvr>
                                      <p:tavLst>
                                        <p:tav tm="0">
                                          <p:val>
                                            <p:strVal val="#ppt_x+#ppt_w*1.125000"/>
                                          </p:val>
                                        </p:tav>
                                        <p:tav tm="100000">
                                          <p:val>
                                            <p:strVal val="#ppt_x"/>
                                          </p:val>
                                        </p:tav>
                                      </p:tavLst>
                                    </p:anim>
                                    <p:animEffect transition="in" filter="wipe(left)">
                                      <p:cBhvr>
                                        <p:cTn id="56" dur="500"/>
                                        <p:tgtEl>
                                          <p:spTgt spid="38"/>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8"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p:tgtEl>
                                          <p:spTgt spid="41"/>
                                        </p:tgtEl>
                                        <p:attrNameLst>
                                          <p:attrName>ppt_x</p:attrName>
                                        </p:attrNameLst>
                                      </p:cBhvr>
                                      <p:tavLst>
                                        <p:tav tm="0">
                                          <p:val>
                                            <p:strVal val="#ppt_x-#ppt_w*1.125000"/>
                                          </p:val>
                                        </p:tav>
                                        <p:tav tm="100000">
                                          <p:val>
                                            <p:strVal val="#ppt_x"/>
                                          </p:val>
                                        </p:tav>
                                      </p:tavLst>
                                    </p:anim>
                                    <p:animEffect transition="in" filter="wipe(right)">
                                      <p:cBhvr>
                                        <p:cTn id="62" dur="500"/>
                                        <p:tgtEl>
                                          <p:spTgt spid="41"/>
                                        </p:tgtEl>
                                      </p:cBhvr>
                                    </p:animEffect>
                                  </p:childTnLst>
                                </p:cTn>
                              </p:par>
                              <p:par>
                                <p:cTn id="63" presetID="10" presetClass="exit" presetSubtype="0" fill="hold" grpId="1" nodeType="withEffect">
                                  <p:stCondLst>
                                    <p:cond delay="0"/>
                                  </p:stCondLst>
                                  <p:childTnLst>
                                    <p:animEffect transition="out" filter="fade">
                                      <p:cBhvr>
                                        <p:cTn id="64" dur="500"/>
                                        <p:tgtEl>
                                          <p:spTgt spid="52"/>
                                        </p:tgtEl>
                                      </p:cBhvr>
                                    </p:animEffect>
                                    <p:set>
                                      <p:cBhvr>
                                        <p:cTn id="65" dur="1" fill="hold">
                                          <p:stCondLst>
                                            <p:cond delay="499"/>
                                          </p:stCondLst>
                                        </p:cTn>
                                        <p:tgtEl>
                                          <p:spTgt spid="52"/>
                                        </p:tgtEl>
                                        <p:attrNameLst>
                                          <p:attrName>style.visibility</p:attrName>
                                        </p:attrNameLst>
                                      </p:cBhvr>
                                      <p:to>
                                        <p:strVal val="hidden"/>
                                      </p:to>
                                    </p:set>
                                  </p:childTnLst>
                                </p:cTn>
                              </p:par>
                            </p:childTnLst>
                          </p:cTn>
                        </p:par>
                        <p:par>
                          <p:cTn id="66" fill="hold">
                            <p:stCondLst>
                              <p:cond delay="500"/>
                            </p:stCondLst>
                            <p:childTnLst>
                              <p:par>
                                <p:cTn id="67" presetID="12" presetClass="entr" presetSubtype="2" fill="hold" nodeType="after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500"/>
                                        <p:tgtEl>
                                          <p:spTgt spid="44"/>
                                        </p:tgtEl>
                                        <p:attrNameLst>
                                          <p:attrName>ppt_x</p:attrName>
                                        </p:attrNameLst>
                                      </p:cBhvr>
                                      <p:tavLst>
                                        <p:tav tm="0">
                                          <p:val>
                                            <p:strVal val="#ppt_x+#ppt_w*1.125000"/>
                                          </p:val>
                                        </p:tav>
                                        <p:tav tm="100000">
                                          <p:val>
                                            <p:strVal val="#ppt_x"/>
                                          </p:val>
                                        </p:tav>
                                      </p:tavLst>
                                    </p:anim>
                                    <p:animEffect transition="in" filter="wipe(left)">
                                      <p:cBhvr>
                                        <p:cTn id="70" dur="500"/>
                                        <p:tgtEl>
                                          <p:spTgt spid="4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grpId="0" nodeType="click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wipe(right)">
                                      <p:cBhvr>
                                        <p:cTn id="75" dur="500"/>
                                        <p:tgtEl>
                                          <p:spTgt spid="56"/>
                                        </p:tgtEl>
                                      </p:cBhvr>
                                    </p:animEffect>
                                  </p:childTnLst>
                                </p:cTn>
                              </p:par>
                            </p:childTnLst>
                          </p:cTn>
                        </p:par>
                        <p:par>
                          <p:cTn id="76" fill="hold">
                            <p:stCondLst>
                              <p:cond delay="500"/>
                            </p:stCondLst>
                            <p:childTnLst>
                              <p:par>
                                <p:cTn id="77" presetID="22" presetClass="entr" presetSubtype="2" fill="hold" grpId="0"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right)">
                                      <p:cBhvr>
                                        <p:cTn id="79" dur="500"/>
                                        <p:tgtEl>
                                          <p:spTgt spid="5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47">
                                            <p:txEl>
                                              <p:pRg st="2" end="2"/>
                                            </p:txEl>
                                          </p:spTgt>
                                        </p:tgtEl>
                                        <p:attrNameLst>
                                          <p:attrName>style.visibility</p:attrName>
                                        </p:attrNameLst>
                                      </p:cBhvr>
                                      <p:to>
                                        <p:strVal val="visible"/>
                                      </p:to>
                                    </p:set>
                                    <p:animEffect transition="in" filter="wipe(left)">
                                      <p:cBhvr>
                                        <p:cTn id="84" dur="500"/>
                                        <p:tgtEl>
                                          <p:spTgt spid="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9" grpId="0" animBg="1"/>
      <p:bldP spid="49" grpId="1" animBg="1"/>
      <p:bldP spid="50" grpId="0" animBg="1"/>
      <p:bldP spid="50" grpId="1" animBg="1"/>
      <p:bldP spid="51" grpId="0" animBg="1"/>
      <p:bldP spid="51" grpId="1" animBg="1"/>
      <p:bldP spid="52" grpId="0" animBg="1"/>
      <p:bldP spid="52" grpId="1" animBg="1"/>
      <p:bldP spid="56" grpId="0" animBg="1"/>
      <p:bldP spid="5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0059A-5B1F-4820-A020-1F651C9DEF5A}"/>
              </a:ext>
            </a:extLst>
          </p:cNvPr>
          <p:cNvSpPr>
            <a:spLocks noGrp="1"/>
          </p:cNvSpPr>
          <p:nvPr>
            <p:ph type="title"/>
          </p:nvPr>
        </p:nvSpPr>
        <p:spPr/>
        <p:txBody>
          <a:bodyPr/>
          <a:lstStyle/>
          <a:p>
            <a:r>
              <a:rPr lang="en-US" dirty="0"/>
              <a:t>Elegance - Manifest</a:t>
            </a:r>
          </a:p>
        </p:txBody>
      </p:sp>
      <p:sp>
        <p:nvSpPr>
          <p:cNvPr id="3" name="Content Placeholder 2">
            <a:extLst>
              <a:ext uri="{FF2B5EF4-FFF2-40B4-BE49-F238E27FC236}">
                <a16:creationId xmlns:a16="http://schemas.microsoft.com/office/drawing/2014/main" id="{A0A517AF-62A7-B99F-7A62-C4EC92BB5589}"/>
              </a:ext>
            </a:extLst>
          </p:cNvPr>
          <p:cNvSpPr>
            <a:spLocks noGrp="1"/>
          </p:cNvSpPr>
          <p:nvPr>
            <p:ph idx="1"/>
          </p:nvPr>
        </p:nvSpPr>
        <p:spPr>
          <a:xfrm>
            <a:off x="838200" y="1825625"/>
            <a:ext cx="10515600" cy="4351338"/>
          </a:xfrm>
        </p:spPr>
        <p:txBody>
          <a:bodyPr/>
          <a:lstStyle/>
          <a:p>
            <a:r>
              <a:rPr lang="en-US" dirty="0"/>
              <a:t>Manifests provide:</a:t>
            </a:r>
          </a:p>
          <a:p>
            <a:pPr lvl="1"/>
            <a:r>
              <a:rPr lang="en-US" dirty="0"/>
              <a:t>Collections of Blobs (0|1 or more)</a:t>
            </a:r>
          </a:p>
          <a:p>
            <a:pPr lvl="1"/>
            <a:r>
              <a:rPr lang="en-US" dirty="0"/>
              <a:t>Descriptor</a:t>
            </a:r>
          </a:p>
          <a:p>
            <a:pPr lvl="2"/>
            <a:r>
              <a:rPr lang="en-US" dirty="0"/>
              <a:t>Type</a:t>
            </a:r>
          </a:p>
          <a:p>
            <a:pPr lvl="2"/>
            <a:r>
              <a:rPr lang="en-US" dirty="0"/>
              <a:t>Hash</a:t>
            </a:r>
          </a:p>
          <a:p>
            <a:pPr lvl="2"/>
            <a:r>
              <a:rPr lang="en-US" dirty="0"/>
              <a:t>Size (checksum)</a:t>
            </a:r>
          </a:p>
          <a:p>
            <a:pPr lvl="1"/>
            <a:r>
              <a:rPr lang="en-US" dirty="0"/>
              <a:t>Metadata through Annotations</a:t>
            </a:r>
          </a:p>
          <a:p>
            <a:endParaRPr lang="en-US" dirty="0"/>
          </a:p>
          <a:p>
            <a:pPr lvl="1"/>
            <a:endParaRPr lang="en-US" dirty="0"/>
          </a:p>
        </p:txBody>
      </p:sp>
      <p:sp>
        <p:nvSpPr>
          <p:cNvPr id="5" name="TextBox 4">
            <a:extLst>
              <a:ext uri="{FF2B5EF4-FFF2-40B4-BE49-F238E27FC236}">
                <a16:creationId xmlns:a16="http://schemas.microsoft.com/office/drawing/2014/main" id="{5AA3700C-D543-E056-58A8-EF5F9BF7B9F4}"/>
              </a:ext>
            </a:extLst>
          </p:cNvPr>
          <p:cNvSpPr txBox="1"/>
          <p:nvPr/>
        </p:nvSpPr>
        <p:spPr>
          <a:xfrm>
            <a:off x="13258437" y="2809631"/>
            <a:ext cx="5899876" cy="4185761"/>
          </a:xfrm>
          <a:prstGeom prst="rect">
            <a:avLst/>
          </a:prstGeom>
          <a:noFill/>
        </p:spPr>
        <p:txBody>
          <a:bodyPr wrap="square">
            <a:spAutoFit/>
          </a:bodyPr>
          <a:lstStyle/>
          <a:p>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mediaType</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"application/vnd.cncf.oras.artifact.manifest.v1+json"</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artifactType</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a:t>
            </a:r>
            <a:r>
              <a:rPr lang="en-US" b="0" dirty="0" err="1">
                <a:solidFill>
                  <a:srgbClr val="A31515"/>
                </a:solidFill>
                <a:effectLst/>
                <a:latin typeface="Arial" panose="020B0604020202020204" pitchFamily="34" charset="0"/>
              </a:rPr>
              <a:t>sbom</a:t>
            </a:r>
            <a:r>
              <a:rPr lang="en-US" b="0" dirty="0">
                <a:solidFill>
                  <a:srgbClr val="A31515"/>
                </a:solidFill>
                <a:effectLst/>
                <a:latin typeface="Arial" panose="020B0604020202020204" pitchFamily="34" charset="0"/>
              </a:rPr>
              <a:t>/example"</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"blobs"</a:t>
            </a:r>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mediaType</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"application/tar"</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"digest"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"sha256:9834876dcfb05cb167a5c…8f2f9d09af107ee8f0"</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"size"</a:t>
            </a:r>
            <a:r>
              <a:rPr lang="en-US" b="0" dirty="0">
                <a:solidFill>
                  <a:srgbClr val="000000"/>
                </a:solidFill>
                <a:effectLst/>
                <a:latin typeface="Arial" panose="020B0604020202020204" pitchFamily="34" charset="0"/>
              </a:rPr>
              <a:t>: </a:t>
            </a:r>
            <a:r>
              <a:rPr lang="en-US" b="0" dirty="0">
                <a:solidFill>
                  <a:srgbClr val="098658"/>
                </a:solidFill>
                <a:effectLst/>
                <a:latin typeface="Arial" panose="020B0604020202020204" pitchFamily="34" charset="0"/>
              </a:rPr>
              <a:t>32654</a:t>
            </a:r>
            <a:endParaRPr lang="en-US" b="0"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"subject"</a:t>
            </a:r>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mediaType</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"application/vnd.oci.image.manifest.v1+json"</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"digest"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"sha256:73c803930ea3b…51fe7b00369da519a3c333"</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"size"</a:t>
            </a:r>
            <a:r>
              <a:rPr lang="en-US" b="0" dirty="0">
                <a:solidFill>
                  <a:srgbClr val="000000"/>
                </a:solidFill>
                <a:effectLst/>
                <a:latin typeface="Arial" panose="020B0604020202020204" pitchFamily="34" charset="0"/>
              </a:rPr>
              <a:t>: </a:t>
            </a:r>
            <a:r>
              <a:rPr lang="en-US" b="0" dirty="0">
                <a:solidFill>
                  <a:srgbClr val="098658"/>
                </a:solidFill>
                <a:effectLst/>
                <a:latin typeface="Arial" panose="020B0604020202020204" pitchFamily="34" charset="0"/>
              </a:rPr>
              <a:t>16724</a:t>
            </a:r>
            <a:endParaRPr lang="en-US" b="0"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"annotations"</a:t>
            </a:r>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example.sbom.author</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"wabbit-networks.io"</a:t>
            </a:r>
            <a:endParaRPr lang="en-US" b="0"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a:t>
            </a:r>
          </a:p>
        </p:txBody>
      </p:sp>
      <p:sp>
        <p:nvSpPr>
          <p:cNvPr id="7" name="TextBox 6">
            <a:extLst>
              <a:ext uri="{FF2B5EF4-FFF2-40B4-BE49-F238E27FC236}">
                <a16:creationId xmlns:a16="http://schemas.microsoft.com/office/drawing/2014/main" id="{197EC63A-3587-87DD-96FE-7AF751A2C331}"/>
              </a:ext>
            </a:extLst>
          </p:cNvPr>
          <p:cNvSpPr txBox="1"/>
          <p:nvPr/>
        </p:nvSpPr>
        <p:spPr>
          <a:xfrm>
            <a:off x="13026572" y="-1521232"/>
            <a:ext cx="8303367" cy="5047536"/>
          </a:xfrm>
          <a:prstGeom prst="rect">
            <a:avLst/>
          </a:prstGeom>
          <a:noFill/>
        </p:spPr>
        <p:txBody>
          <a:bodyPr wrap="square">
            <a:spAutoFit/>
          </a:bodyPr>
          <a:lstStyle/>
          <a:p>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mediaType</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"application/vnd.cncf.oras.artifact.manifest.v1+json"</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artifactType</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"application/vnd.oci.image.manifest.v1+json"</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"blobs"</a:t>
            </a:r>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mediaType</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"application/vnd.oci.image.config.v1+json"</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"digest"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"sha256:e752324f….d0031cf06cdb3c7ad1625dcd1b399"</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"size"</a:t>
            </a:r>
            <a:r>
              <a:rPr lang="en-US" b="0" dirty="0">
                <a:solidFill>
                  <a:srgbClr val="000000"/>
                </a:solidFill>
                <a:effectLst/>
                <a:latin typeface="Arial" panose="020B0604020202020204" pitchFamily="34" charset="0"/>
              </a:rPr>
              <a:t>: </a:t>
            </a:r>
            <a:r>
              <a:rPr lang="en-US" b="0" dirty="0">
                <a:solidFill>
                  <a:srgbClr val="098658"/>
                </a:solidFill>
                <a:effectLst/>
                <a:latin typeface="Arial" panose="020B0604020202020204" pitchFamily="34" charset="0"/>
              </a:rPr>
              <a:t>7097</a:t>
            </a:r>
            <a:endParaRPr lang="en-US" b="0"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mediaType</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"application/vnd.oci.image.layer.v1.tar+gzip"</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"digest"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"sha256:83c5cfdaa5…5d74de847a7bdd968555b8f2c558dac0e"</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"size"</a:t>
            </a:r>
            <a:r>
              <a:rPr lang="en-US" b="0" dirty="0">
                <a:solidFill>
                  <a:srgbClr val="000000"/>
                </a:solidFill>
                <a:effectLst/>
                <a:latin typeface="Arial" panose="020B0604020202020204" pitchFamily="34" charset="0"/>
              </a:rPr>
              <a:t>: </a:t>
            </a:r>
            <a:r>
              <a:rPr lang="en-US" b="0" dirty="0">
                <a:solidFill>
                  <a:srgbClr val="098658"/>
                </a:solidFill>
                <a:effectLst/>
                <a:latin typeface="Arial" panose="020B0604020202020204" pitchFamily="34" charset="0"/>
              </a:rPr>
              <a:t>25851449</a:t>
            </a:r>
            <a:endParaRPr lang="en-US" b="0"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mediaType</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"application/vnd.oci.image.layer.v1.tar+gzip"</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"digest"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"sha256:7445693bd43e8246a8c166233392b33143f7f5e396c480f74538e5738fb6bd6e"</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"size"</a:t>
            </a:r>
            <a:r>
              <a:rPr lang="en-US" b="0" dirty="0">
                <a:solidFill>
                  <a:srgbClr val="000000"/>
                </a:solidFill>
                <a:effectLst/>
                <a:latin typeface="Arial" panose="020B0604020202020204" pitchFamily="34" charset="0"/>
              </a:rPr>
              <a:t>: </a:t>
            </a:r>
            <a:r>
              <a:rPr lang="en-US" b="0" dirty="0">
                <a:solidFill>
                  <a:srgbClr val="098658"/>
                </a:solidFill>
                <a:effectLst/>
                <a:latin typeface="Arial" panose="020B0604020202020204" pitchFamily="34" charset="0"/>
              </a:rPr>
              <a:t>226</a:t>
            </a:r>
            <a:endParaRPr lang="en-US" b="0"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a:t>
            </a:r>
          </a:p>
          <a:p>
            <a:br>
              <a:rPr lang="en-US" b="0" dirty="0">
                <a:solidFill>
                  <a:srgbClr val="000000"/>
                </a:solidFill>
                <a:effectLst/>
                <a:latin typeface="Arial" panose="020B0604020202020204" pitchFamily="34" charset="0"/>
              </a:rPr>
            </a:br>
            <a:endParaRPr lang="en-US" b="0" dirty="0">
              <a:solidFill>
                <a:srgbClr val="000000"/>
              </a:solidFill>
              <a:effectLst/>
              <a:latin typeface="Arial" panose="020B0604020202020204" pitchFamily="34" charset="0"/>
            </a:endParaRPr>
          </a:p>
        </p:txBody>
      </p:sp>
      <p:sp>
        <p:nvSpPr>
          <p:cNvPr id="11" name="TextBox 10">
            <a:extLst>
              <a:ext uri="{FF2B5EF4-FFF2-40B4-BE49-F238E27FC236}">
                <a16:creationId xmlns:a16="http://schemas.microsoft.com/office/drawing/2014/main" id="{3EFD4435-DEC0-F14B-E579-49BCB7BFBD63}"/>
              </a:ext>
            </a:extLst>
          </p:cNvPr>
          <p:cNvSpPr txBox="1"/>
          <p:nvPr/>
        </p:nvSpPr>
        <p:spPr>
          <a:xfrm>
            <a:off x="6718597" y="1593453"/>
            <a:ext cx="5721016" cy="5262979"/>
          </a:xfrm>
          <a:prstGeom prst="rect">
            <a:avLst/>
          </a:prstGeom>
          <a:noFill/>
        </p:spPr>
        <p:txBody>
          <a:bodyPr wrap="square">
            <a:spAutoFit/>
          </a:bodyPr>
          <a:lstStyle/>
          <a:p>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schemaVersion</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098658"/>
                </a:solidFill>
                <a:effectLst/>
                <a:latin typeface="Arial" panose="020B0604020202020204" pitchFamily="34" charset="0"/>
              </a:rPr>
              <a:t>2</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mediaType</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a:t>
            </a:r>
            <a:r>
              <a:rPr lang="fr-FR" b="0" dirty="0">
                <a:solidFill>
                  <a:srgbClr val="A31515"/>
                </a:solidFill>
                <a:effectLst/>
                <a:latin typeface="Arial" panose="020B0604020202020204" pitchFamily="34" charset="0"/>
              </a:rPr>
              <a:t>application/vnd.oci.image.manifest.v1+json</a:t>
            </a:r>
            <a:r>
              <a:rPr lang="en-US" b="0" dirty="0">
                <a:solidFill>
                  <a:srgbClr val="A31515"/>
                </a:solidFill>
                <a:effectLst/>
                <a:latin typeface="Arial" panose="020B0604020202020204" pitchFamily="34" charset="0"/>
              </a:rPr>
              <a:t>"</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"config"</a:t>
            </a:r>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mediaType</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"application/vnd.oci.image.config.v1+json"</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"digest"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"sha256:e752324f6804d5d…d1625dcd1b399"</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"size"</a:t>
            </a:r>
            <a:r>
              <a:rPr lang="en-US" b="0" dirty="0">
                <a:solidFill>
                  <a:srgbClr val="000000"/>
                </a:solidFill>
                <a:effectLst/>
                <a:latin typeface="Arial" panose="020B0604020202020204" pitchFamily="34" charset="0"/>
              </a:rPr>
              <a:t>: </a:t>
            </a:r>
            <a:r>
              <a:rPr lang="en-US" b="0" dirty="0">
                <a:solidFill>
                  <a:srgbClr val="098658"/>
                </a:solidFill>
                <a:effectLst/>
                <a:latin typeface="Arial" panose="020B0604020202020204" pitchFamily="34" charset="0"/>
              </a:rPr>
              <a:t>7097</a:t>
            </a:r>
            <a:endParaRPr lang="en-US" b="0"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"layers"</a:t>
            </a:r>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mediaType</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"application/vnd.oci.image.layer.v1.tar+gzip"</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"digest"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"sha256:83c5cfdaa5385ea6…968555b8f2c558dac0e"</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"size"</a:t>
            </a:r>
            <a:r>
              <a:rPr lang="en-US" b="0" dirty="0">
                <a:solidFill>
                  <a:srgbClr val="000000"/>
                </a:solidFill>
                <a:effectLst/>
                <a:latin typeface="Arial" panose="020B0604020202020204" pitchFamily="34" charset="0"/>
              </a:rPr>
              <a:t>: </a:t>
            </a:r>
            <a:r>
              <a:rPr lang="en-US" b="0" dirty="0">
                <a:solidFill>
                  <a:srgbClr val="098658"/>
                </a:solidFill>
                <a:effectLst/>
                <a:latin typeface="Arial" panose="020B0604020202020204" pitchFamily="34" charset="0"/>
              </a:rPr>
              <a:t>25851449</a:t>
            </a:r>
            <a:endParaRPr lang="en-US" b="0"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mediaType</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"application/vnd.oci.image.layer.v1.tar+gzip"</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"digest"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"sha256:7445693bd43e…96c480f74538e5738fb6bd6e"</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"size"</a:t>
            </a:r>
            <a:r>
              <a:rPr lang="en-US" b="0" dirty="0">
                <a:solidFill>
                  <a:srgbClr val="000000"/>
                </a:solidFill>
                <a:effectLst/>
                <a:latin typeface="Arial" panose="020B0604020202020204" pitchFamily="34" charset="0"/>
              </a:rPr>
              <a:t>: </a:t>
            </a:r>
            <a:r>
              <a:rPr lang="en-US" b="0" dirty="0">
                <a:solidFill>
                  <a:srgbClr val="098658"/>
                </a:solidFill>
                <a:effectLst/>
                <a:latin typeface="Arial" panose="020B0604020202020204" pitchFamily="34" charset="0"/>
              </a:rPr>
              <a:t>226</a:t>
            </a:r>
            <a:endParaRPr lang="en-US" b="0"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    } ,</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"annotations"</a:t>
            </a:r>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example.sbom.author</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"wabbit-networks.io"</a:t>
            </a:r>
            <a:endParaRPr lang="en-US" b="0"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a:t>
            </a:r>
          </a:p>
        </p:txBody>
      </p:sp>
      <p:sp>
        <p:nvSpPr>
          <p:cNvPr id="14" name="TextBox 13">
            <a:extLst>
              <a:ext uri="{FF2B5EF4-FFF2-40B4-BE49-F238E27FC236}">
                <a16:creationId xmlns:a16="http://schemas.microsoft.com/office/drawing/2014/main" id="{2D21B689-C78F-CD1E-147A-971E11FEC64D}"/>
              </a:ext>
            </a:extLst>
          </p:cNvPr>
          <p:cNvSpPr txBox="1"/>
          <p:nvPr/>
        </p:nvSpPr>
        <p:spPr>
          <a:xfrm>
            <a:off x="6718597" y="878542"/>
            <a:ext cx="7881258" cy="830997"/>
          </a:xfrm>
          <a:prstGeom prst="rect">
            <a:avLst/>
          </a:prstGeom>
          <a:noFill/>
        </p:spPr>
        <p:txBody>
          <a:bodyPr wrap="square" rtlCol="0">
            <a:spAutoFit/>
          </a:bodyPr>
          <a:lstStyle/>
          <a:p>
            <a:r>
              <a:rPr lang="en-US" sz="1600" b="1" dirty="0">
                <a:latin typeface="Consolas" panose="020B0609020204030204" pitchFamily="49" charset="0"/>
              </a:rPr>
              <a:t>net-monitor:v1</a:t>
            </a:r>
            <a:br>
              <a:rPr lang="en-US" sz="1600" dirty="0"/>
            </a:br>
            <a:r>
              <a:rPr lang="en-US" sz="1600" dirty="0"/>
              <a:t>aka</a:t>
            </a:r>
            <a:br>
              <a:rPr lang="en-US" sz="1600" dirty="0"/>
            </a:br>
            <a:r>
              <a:rPr lang="en-US" sz="1600" b="1" dirty="0">
                <a:latin typeface="Consolas" panose="020B0609020204030204" pitchFamily="49" charset="0"/>
              </a:rPr>
              <a:t>net-monitor@sha256:abc123s1212...9a81b</a:t>
            </a:r>
          </a:p>
        </p:txBody>
      </p:sp>
      <p:sp>
        <p:nvSpPr>
          <p:cNvPr id="15" name="Rectangle 14">
            <a:extLst>
              <a:ext uri="{FF2B5EF4-FFF2-40B4-BE49-F238E27FC236}">
                <a16:creationId xmlns:a16="http://schemas.microsoft.com/office/drawing/2014/main" id="{5F7E60E1-279E-89B8-1B6F-717352E60765}"/>
              </a:ext>
            </a:extLst>
          </p:cNvPr>
          <p:cNvSpPr/>
          <p:nvPr/>
        </p:nvSpPr>
        <p:spPr>
          <a:xfrm>
            <a:off x="6923314" y="3526304"/>
            <a:ext cx="5268686" cy="110375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0A4843F-38C5-2B04-903E-5CF959A4D2F8}"/>
              </a:ext>
            </a:extLst>
          </p:cNvPr>
          <p:cNvSpPr/>
          <p:nvPr/>
        </p:nvSpPr>
        <p:spPr>
          <a:xfrm>
            <a:off x="6923314" y="4630057"/>
            <a:ext cx="5268686" cy="110375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4BC239F-F7CD-5206-4548-206E3979838D}"/>
              </a:ext>
            </a:extLst>
          </p:cNvPr>
          <p:cNvSpPr/>
          <p:nvPr/>
        </p:nvSpPr>
        <p:spPr>
          <a:xfrm>
            <a:off x="6893052" y="2422551"/>
            <a:ext cx="5268686" cy="74927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E4D71B4-9A53-DA3E-B9DF-990F32DD0CFC}"/>
              </a:ext>
            </a:extLst>
          </p:cNvPr>
          <p:cNvCxnSpPr/>
          <p:nvPr/>
        </p:nvCxnSpPr>
        <p:spPr>
          <a:xfrm flipH="1" flipV="1">
            <a:off x="6096000" y="2586513"/>
            <a:ext cx="797052" cy="223118"/>
          </a:xfrm>
          <a:prstGeom prst="straightConnector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4392BE9-8F6E-9472-78BE-922D93A910EE}"/>
              </a:ext>
            </a:extLst>
          </p:cNvPr>
          <p:cNvCxnSpPr>
            <a:cxnSpLocks/>
            <a:stCxn id="15" idx="1"/>
          </p:cNvCxnSpPr>
          <p:nvPr/>
        </p:nvCxnSpPr>
        <p:spPr>
          <a:xfrm flipH="1" flipV="1">
            <a:off x="6096000" y="2586513"/>
            <a:ext cx="827314" cy="1491668"/>
          </a:xfrm>
          <a:prstGeom prst="straightConnector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8D458A2-18FE-5159-B013-548B0BA75E32}"/>
              </a:ext>
            </a:extLst>
          </p:cNvPr>
          <p:cNvCxnSpPr>
            <a:cxnSpLocks/>
            <a:stCxn id="16" idx="1"/>
          </p:cNvCxnSpPr>
          <p:nvPr/>
        </p:nvCxnSpPr>
        <p:spPr>
          <a:xfrm flipH="1" flipV="1">
            <a:off x="6096000" y="2586513"/>
            <a:ext cx="827314" cy="2595421"/>
          </a:xfrm>
          <a:prstGeom prst="straightConnector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Left Brace 28">
            <a:extLst>
              <a:ext uri="{FF2B5EF4-FFF2-40B4-BE49-F238E27FC236}">
                <a16:creationId xmlns:a16="http://schemas.microsoft.com/office/drawing/2014/main" id="{541D4397-BF3C-DF71-BAEB-AFD10BF2B8DF}"/>
              </a:ext>
            </a:extLst>
          </p:cNvPr>
          <p:cNvSpPr/>
          <p:nvPr/>
        </p:nvSpPr>
        <p:spPr>
          <a:xfrm>
            <a:off x="6131638" y="3524542"/>
            <a:ext cx="701791" cy="11037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28A200E2-4E56-4F82-E1BA-63072AA3C6C9}"/>
              </a:ext>
            </a:extLst>
          </p:cNvPr>
          <p:cNvCxnSpPr>
            <a:cxnSpLocks/>
            <a:stCxn id="29" idx="1"/>
          </p:cNvCxnSpPr>
          <p:nvPr/>
        </p:nvCxnSpPr>
        <p:spPr>
          <a:xfrm flipH="1" flipV="1">
            <a:off x="3409950" y="3041803"/>
            <a:ext cx="2721688" cy="1034616"/>
          </a:xfrm>
          <a:prstGeom prst="straightConnector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Left Brace 32">
            <a:extLst>
              <a:ext uri="{FF2B5EF4-FFF2-40B4-BE49-F238E27FC236}">
                <a16:creationId xmlns:a16="http://schemas.microsoft.com/office/drawing/2014/main" id="{6D3BA3DF-62E1-B703-3D84-0B3C16B8C4B2}"/>
              </a:ext>
            </a:extLst>
          </p:cNvPr>
          <p:cNvSpPr/>
          <p:nvPr/>
        </p:nvSpPr>
        <p:spPr>
          <a:xfrm>
            <a:off x="6176580" y="5664674"/>
            <a:ext cx="701791" cy="6283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8A44466E-50F3-A9AC-6E38-87FACADEEED3}"/>
              </a:ext>
            </a:extLst>
          </p:cNvPr>
          <p:cNvCxnSpPr>
            <a:cxnSpLocks/>
            <a:stCxn id="33" idx="1"/>
          </p:cNvCxnSpPr>
          <p:nvPr/>
        </p:nvCxnSpPr>
        <p:spPr>
          <a:xfrm flipH="1" flipV="1">
            <a:off x="4238625" y="4559159"/>
            <a:ext cx="1937955" cy="1419703"/>
          </a:xfrm>
          <a:prstGeom prst="straightConnector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45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par>
                                <p:cTn id="13" presetID="22" presetClass="entr" presetSubtype="8"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par>
                                <p:cTn id="16" presetID="22" presetClass="entr" presetSubtype="8"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left)">
                                      <p:cBhvr>
                                        <p:cTn id="18" dur="500"/>
                                        <p:tgtEl>
                                          <p:spTgt spid="24"/>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9"/>
                                        </p:tgtEl>
                                      </p:cBhvr>
                                    </p:animEffect>
                                    <p:set>
                                      <p:cBhvr>
                                        <p:cTn id="33" dur="1" fill="hold">
                                          <p:stCondLst>
                                            <p:cond delay="499"/>
                                          </p:stCondLst>
                                        </p:cTn>
                                        <p:tgtEl>
                                          <p:spTgt spid="19"/>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0"/>
                                        </p:tgtEl>
                                      </p:cBhvr>
                                    </p:animEffect>
                                    <p:set>
                                      <p:cBhvr>
                                        <p:cTn id="36" dur="1" fill="hold">
                                          <p:stCondLst>
                                            <p:cond delay="499"/>
                                          </p:stCondLst>
                                        </p:cTn>
                                        <p:tgtEl>
                                          <p:spTgt spid="20"/>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4"/>
                                        </p:tgtEl>
                                      </p:cBhvr>
                                    </p:animEffect>
                                    <p:set>
                                      <p:cBhvr>
                                        <p:cTn id="39" dur="1" fill="hold">
                                          <p:stCondLst>
                                            <p:cond delay="499"/>
                                          </p:stCondLst>
                                        </p:cTn>
                                        <p:tgtEl>
                                          <p:spTgt spid="24"/>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7"/>
                                        </p:tgtEl>
                                      </p:cBhvr>
                                    </p:animEffect>
                                    <p:set>
                                      <p:cBhvr>
                                        <p:cTn id="42" dur="1" fill="hold">
                                          <p:stCondLst>
                                            <p:cond delay="499"/>
                                          </p:stCondLst>
                                        </p:cTn>
                                        <p:tgtEl>
                                          <p:spTgt spid="17"/>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animEffect transition="in" filter="fade">
                                      <p:cBhvr>
                                        <p:cTn id="49" dur="500"/>
                                        <p:tgtEl>
                                          <p:spTgt spid="3">
                                            <p:txEl>
                                              <p:pRg st="2" end="2"/>
                                            </p:txEl>
                                          </p:spTgt>
                                        </p:tgtEl>
                                      </p:cBhvr>
                                    </p:animEffect>
                                  </p:childTnLst>
                                </p:cTn>
                              </p:par>
                            </p:childTnLst>
                          </p:cTn>
                        </p:par>
                        <p:par>
                          <p:cTn id="50" fill="hold">
                            <p:stCondLst>
                              <p:cond delay="1000"/>
                            </p:stCondLst>
                            <p:childTnLst>
                              <p:par>
                                <p:cTn id="51" presetID="22" presetClass="entr" presetSubtype="8" fill="hold" nodeType="after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left)">
                                      <p:cBhvr>
                                        <p:cTn id="53" dur="500"/>
                                        <p:tgtEl>
                                          <p:spTgt spid="30"/>
                                        </p:tgtEl>
                                      </p:cBhvr>
                                    </p:animEffect>
                                  </p:childTnLst>
                                </p:cTn>
                              </p:par>
                            </p:childTnLst>
                          </p:cTn>
                        </p:par>
                        <p:par>
                          <p:cTn id="54" fill="hold">
                            <p:stCondLst>
                              <p:cond delay="1500"/>
                            </p:stCondLst>
                            <p:childTnLst>
                              <p:par>
                                <p:cTn id="55" presetID="22" presetClass="entr" presetSubtype="8"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left)">
                                      <p:cBhvr>
                                        <p:cTn id="57" dur="500"/>
                                        <p:tgtEl>
                                          <p:spTgt spid="29"/>
                                        </p:tgtEl>
                                      </p:cBhvr>
                                    </p:animEffect>
                                  </p:childTnLst>
                                </p:cTn>
                              </p:par>
                              <p:par>
                                <p:cTn id="58" presetID="10" presetClass="entr" presetSubtype="0" fill="hold" nodeType="withEffect">
                                  <p:stCondLst>
                                    <p:cond delay="0"/>
                                  </p:stCondLst>
                                  <p:childTnLst>
                                    <p:set>
                                      <p:cBhvr>
                                        <p:cTn id="59" dur="1" fill="hold">
                                          <p:stCondLst>
                                            <p:cond delay="0"/>
                                          </p:stCondLst>
                                        </p:cTn>
                                        <p:tgtEl>
                                          <p:spTgt spid="3">
                                            <p:txEl>
                                              <p:pRg st="3" end="3"/>
                                            </p:txEl>
                                          </p:spTgt>
                                        </p:tgtEl>
                                        <p:attrNameLst>
                                          <p:attrName>style.visibility</p:attrName>
                                        </p:attrNameLst>
                                      </p:cBhvr>
                                      <p:to>
                                        <p:strVal val="visible"/>
                                      </p:to>
                                    </p:set>
                                    <p:animEffect transition="in" filter="fade">
                                      <p:cBhvr>
                                        <p:cTn id="60" dur="500"/>
                                        <p:tgtEl>
                                          <p:spTgt spid="3">
                                            <p:txEl>
                                              <p:pRg st="3" end="3"/>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3">
                                            <p:txEl>
                                              <p:pRg st="4" end="4"/>
                                            </p:txEl>
                                          </p:spTgt>
                                        </p:tgtEl>
                                        <p:attrNameLst>
                                          <p:attrName>style.visibility</p:attrName>
                                        </p:attrNameLst>
                                      </p:cBhvr>
                                      <p:to>
                                        <p:strVal val="visible"/>
                                      </p:to>
                                    </p:set>
                                    <p:animEffect transition="in" filter="fade">
                                      <p:cBhvr>
                                        <p:cTn id="63" dur="500"/>
                                        <p:tgtEl>
                                          <p:spTgt spid="3">
                                            <p:txEl>
                                              <p:pRg st="4" end="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3">
                                            <p:txEl>
                                              <p:pRg st="5" end="5"/>
                                            </p:txEl>
                                          </p:spTgt>
                                        </p:tgtEl>
                                        <p:attrNameLst>
                                          <p:attrName>style.visibility</p:attrName>
                                        </p:attrNameLst>
                                      </p:cBhvr>
                                      <p:to>
                                        <p:strVal val="visible"/>
                                      </p:to>
                                    </p:set>
                                    <p:animEffect transition="in" filter="fade">
                                      <p:cBhvr>
                                        <p:cTn id="66" dur="500"/>
                                        <p:tgtEl>
                                          <p:spTgt spid="3">
                                            <p:txEl>
                                              <p:pRg st="5" end="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30"/>
                                        </p:tgtEl>
                                      </p:cBhvr>
                                    </p:animEffect>
                                    <p:set>
                                      <p:cBhvr>
                                        <p:cTn id="71" dur="1" fill="hold">
                                          <p:stCondLst>
                                            <p:cond delay="499"/>
                                          </p:stCondLst>
                                        </p:cTn>
                                        <p:tgtEl>
                                          <p:spTgt spid="30"/>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9"/>
                                        </p:tgtEl>
                                      </p:cBhvr>
                                    </p:animEffect>
                                    <p:set>
                                      <p:cBhvr>
                                        <p:cTn id="74" dur="1" fill="hold">
                                          <p:stCondLst>
                                            <p:cond delay="499"/>
                                          </p:stCondLst>
                                        </p:cTn>
                                        <p:tgtEl>
                                          <p:spTgt spid="29"/>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3">
                                            <p:txEl>
                                              <p:pRg st="6" end="6"/>
                                            </p:txEl>
                                          </p:spTgt>
                                        </p:tgtEl>
                                        <p:attrNameLst>
                                          <p:attrName>style.visibility</p:attrName>
                                        </p:attrNameLst>
                                      </p:cBhvr>
                                      <p:to>
                                        <p:strVal val="visible"/>
                                      </p:to>
                                    </p:set>
                                    <p:animEffect transition="in" filter="fade">
                                      <p:cBhvr>
                                        <p:cTn id="77" dur="500"/>
                                        <p:tgtEl>
                                          <p:spTgt spid="3">
                                            <p:txEl>
                                              <p:pRg st="6" end="6"/>
                                            </p:txEl>
                                          </p:spTgt>
                                        </p:tgtEl>
                                      </p:cBhvr>
                                    </p:animEffect>
                                  </p:childTnLst>
                                </p:cTn>
                              </p:par>
                            </p:childTnLst>
                          </p:cTn>
                        </p:par>
                        <p:par>
                          <p:cTn id="78" fill="hold">
                            <p:stCondLst>
                              <p:cond delay="500"/>
                            </p:stCondLst>
                            <p:childTnLst>
                              <p:par>
                                <p:cTn id="79" presetID="22" presetClass="entr" presetSubtype="8" fill="hold" nodeType="after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wipe(left)">
                                      <p:cBhvr>
                                        <p:cTn id="81" dur="500"/>
                                        <p:tgtEl>
                                          <p:spTgt spid="34"/>
                                        </p:tgtEl>
                                      </p:cBhvr>
                                    </p:animEffect>
                                  </p:childTnLst>
                                </p:cTn>
                              </p:par>
                            </p:childTnLst>
                          </p:cTn>
                        </p:par>
                        <p:par>
                          <p:cTn id="82" fill="hold">
                            <p:stCondLst>
                              <p:cond delay="1000"/>
                            </p:stCondLst>
                            <p:childTnLst>
                              <p:par>
                                <p:cTn id="83" presetID="22" presetClass="entr" presetSubtype="8" fill="hold" grpId="0" nodeType="after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wipe(left)">
                                      <p:cBhvr>
                                        <p:cTn id="85" dur="500"/>
                                        <p:tgtEl>
                                          <p:spTgt spid="3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34"/>
                                        </p:tgtEl>
                                      </p:cBhvr>
                                    </p:animEffect>
                                    <p:set>
                                      <p:cBhvr>
                                        <p:cTn id="90" dur="1" fill="hold">
                                          <p:stCondLst>
                                            <p:cond delay="499"/>
                                          </p:stCondLst>
                                        </p:cTn>
                                        <p:tgtEl>
                                          <p:spTgt spid="34"/>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33"/>
                                        </p:tgtEl>
                                      </p:cBhvr>
                                    </p:animEffect>
                                    <p:set>
                                      <p:cBhvr>
                                        <p:cTn id="93" dur="1" fill="hold">
                                          <p:stCondLst>
                                            <p:cond delay="499"/>
                                          </p:stCondLst>
                                        </p:cTn>
                                        <p:tgtEl>
                                          <p:spTgt spid="3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15"/>
                                        </p:tgtEl>
                                      </p:cBhvr>
                                    </p:animEffect>
                                    <p:set>
                                      <p:cBhvr>
                                        <p:cTn id="9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29" grpId="0" animBg="1"/>
      <p:bldP spid="29" grpId="1" animBg="1"/>
      <p:bldP spid="33" grpId="0" animBg="1"/>
      <p:bldP spid="33" grpId="1"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79C1-11BF-4A8D-91DC-2BBC6D43D4F8}"/>
              </a:ext>
            </a:extLst>
          </p:cNvPr>
          <p:cNvSpPr>
            <a:spLocks noGrp="1"/>
          </p:cNvSpPr>
          <p:nvPr>
            <p:ph type="title"/>
          </p:nvPr>
        </p:nvSpPr>
        <p:spPr/>
        <p:txBody>
          <a:bodyPr/>
          <a:lstStyle/>
          <a:p>
            <a:r>
              <a:rPr lang="en-US" dirty="0"/>
              <a:t>Working Agenda</a:t>
            </a:r>
          </a:p>
        </p:txBody>
      </p:sp>
      <p:sp>
        <p:nvSpPr>
          <p:cNvPr id="3" name="Content Placeholder 2">
            <a:extLst>
              <a:ext uri="{FF2B5EF4-FFF2-40B4-BE49-F238E27FC236}">
                <a16:creationId xmlns:a16="http://schemas.microsoft.com/office/drawing/2014/main" id="{534A8F99-9A59-420E-BE55-862B4D6B64FE}"/>
              </a:ext>
            </a:extLst>
          </p:cNvPr>
          <p:cNvSpPr>
            <a:spLocks noGrp="1"/>
          </p:cNvSpPr>
          <p:nvPr>
            <p:ph idx="1"/>
          </p:nvPr>
        </p:nvSpPr>
        <p:spPr/>
        <p:txBody>
          <a:bodyPr>
            <a:normAutofit fontScale="92500" lnSpcReduction="20000"/>
          </a:bodyPr>
          <a:lstStyle/>
          <a:p>
            <a:r>
              <a:rPr lang="en-US" dirty="0"/>
              <a:t>You have a bunch of new supply chain artifacts, where are you going to store them?</a:t>
            </a:r>
          </a:p>
          <a:p>
            <a:r>
              <a:rPr lang="en-US" dirty="0"/>
              <a:t>Registries as common distribution points – why?</a:t>
            </a:r>
          </a:p>
          <a:p>
            <a:pPr lvl="1"/>
            <a:r>
              <a:rPr lang="en-US" dirty="0"/>
              <a:t>How many storage systems do we need?</a:t>
            </a:r>
          </a:p>
          <a:p>
            <a:pPr lvl="1"/>
            <a:r>
              <a:rPr lang="en-US" dirty="0"/>
              <a:t>What makes registries so good for new types (YASS)</a:t>
            </a:r>
          </a:p>
          <a:p>
            <a:pPr lvl="1"/>
            <a:r>
              <a:rPr lang="en-US" dirty="0"/>
              <a:t>Registries Elegance and Evolution</a:t>
            </a:r>
          </a:p>
          <a:p>
            <a:r>
              <a:rPr lang="en-US" dirty="0"/>
              <a:t>Elegance</a:t>
            </a:r>
          </a:p>
          <a:p>
            <a:pPr lvl="1"/>
            <a:r>
              <a:rPr lang="en-US" dirty="0"/>
              <a:t>The constructs of a registry</a:t>
            </a:r>
          </a:p>
          <a:p>
            <a:pPr lvl="2"/>
            <a:r>
              <a:rPr lang="en-US" dirty="0"/>
              <a:t>Manifests, Blobs</a:t>
            </a:r>
          </a:p>
          <a:p>
            <a:pPr lvl="2"/>
            <a:r>
              <a:rPr lang="en-US" dirty="0"/>
              <a:t>Lifecycle</a:t>
            </a:r>
          </a:p>
          <a:p>
            <a:pPr lvl="1"/>
            <a:r>
              <a:rPr lang="en-US" dirty="0"/>
              <a:t>OCI Artifacts – generalizing container images</a:t>
            </a:r>
          </a:p>
          <a:p>
            <a:r>
              <a:rPr lang="en-US" dirty="0"/>
              <a:t>Evolution</a:t>
            </a:r>
          </a:p>
          <a:p>
            <a:pPr lvl="1"/>
            <a:r>
              <a:rPr lang="en-US" dirty="0"/>
              <a:t>ORAS Artifacts for reference types</a:t>
            </a:r>
          </a:p>
          <a:p>
            <a:endParaRPr lang="en-US" dirty="0"/>
          </a:p>
        </p:txBody>
      </p:sp>
    </p:spTree>
    <p:extLst>
      <p:ext uri="{BB962C8B-B14F-4D97-AF65-F5344CB8AC3E}">
        <p14:creationId xmlns:p14="http://schemas.microsoft.com/office/powerpoint/2010/main" val="276574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D88EE-2E1D-8505-54DB-8080039B16B1}"/>
              </a:ext>
            </a:extLst>
          </p:cNvPr>
          <p:cNvSpPr>
            <a:spLocks noGrp="1"/>
          </p:cNvSpPr>
          <p:nvPr>
            <p:ph type="title"/>
          </p:nvPr>
        </p:nvSpPr>
        <p:spPr/>
        <p:txBody>
          <a:bodyPr/>
          <a:lstStyle/>
          <a:p>
            <a:r>
              <a:rPr lang="en-US" dirty="0"/>
              <a:t>Files</a:t>
            </a:r>
          </a:p>
        </p:txBody>
      </p:sp>
      <p:sp>
        <p:nvSpPr>
          <p:cNvPr id="3" name="Content Placeholder 2">
            <a:extLst>
              <a:ext uri="{FF2B5EF4-FFF2-40B4-BE49-F238E27FC236}">
                <a16:creationId xmlns:a16="http://schemas.microsoft.com/office/drawing/2014/main" id="{99F663B2-8CA6-1151-6212-3284C7DF91DD}"/>
              </a:ext>
            </a:extLst>
          </p:cNvPr>
          <p:cNvSpPr>
            <a:spLocks noGrp="1"/>
          </p:cNvSpPr>
          <p:nvPr>
            <p:ph idx="1"/>
          </p:nvPr>
        </p:nvSpPr>
        <p:spPr/>
        <p:txBody>
          <a:bodyPr/>
          <a:lstStyle/>
          <a:p>
            <a:r>
              <a:rPr lang="en-US" dirty="0"/>
              <a:t>foo.txt</a:t>
            </a:r>
          </a:p>
        </p:txBody>
      </p:sp>
      <p:sp>
        <p:nvSpPr>
          <p:cNvPr id="6" name="Rectangle 5">
            <a:extLst>
              <a:ext uri="{FF2B5EF4-FFF2-40B4-BE49-F238E27FC236}">
                <a16:creationId xmlns:a16="http://schemas.microsoft.com/office/drawing/2014/main" id="{81CEB280-15DD-2280-3CF8-BDD61115C0CD}"/>
              </a:ext>
            </a:extLst>
          </p:cNvPr>
          <p:cNvSpPr/>
          <p:nvPr/>
        </p:nvSpPr>
        <p:spPr>
          <a:xfrm>
            <a:off x="8058150" y="2638425"/>
            <a:ext cx="64770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Disk fragmentation">
            <a:extLst>
              <a:ext uri="{FF2B5EF4-FFF2-40B4-BE49-F238E27FC236}">
                <a16:creationId xmlns:a16="http://schemas.microsoft.com/office/drawing/2014/main" id="{9A19B225-2748-AE20-E485-FF998C59A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93" y="2021736"/>
            <a:ext cx="4576764" cy="22978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D586E54-4ACE-BD9E-2279-564DABBD0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2112" y="1252538"/>
            <a:ext cx="6467475" cy="477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52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1723-121A-9E04-B4B6-1D4655853483}"/>
              </a:ext>
            </a:extLst>
          </p:cNvPr>
          <p:cNvSpPr>
            <a:spLocks noGrp="1"/>
          </p:cNvSpPr>
          <p:nvPr>
            <p:ph type="title"/>
          </p:nvPr>
        </p:nvSpPr>
        <p:spPr/>
        <p:txBody>
          <a:bodyPr/>
          <a:lstStyle/>
          <a:p>
            <a:r>
              <a:rPr lang="en-US" dirty="0"/>
              <a:t>Elegance - Manifest</a:t>
            </a:r>
          </a:p>
        </p:txBody>
      </p:sp>
      <p:sp>
        <p:nvSpPr>
          <p:cNvPr id="3" name="Content Placeholder 2">
            <a:extLst>
              <a:ext uri="{FF2B5EF4-FFF2-40B4-BE49-F238E27FC236}">
                <a16:creationId xmlns:a16="http://schemas.microsoft.com/office/drawing/2014/main" id="{8905E838-9880-FC76-EBA3-E0E7E1807DEE}"/>
              </a:ext>
            </a:extLst>
          </p:cNvPr>
          <p:cNvSpPr>
            <a:spLocks noGrp="1"/>
          </p:cNvSpPr>
          <p:nvPr>
            <p:ph idx="1"/>
          </p:nvPr>
        </p:nvSpPr>
        <p:spPr>
          <a:xfrm>
            <a:off x="838200" y="1825625"/>
            <a:ext cx="10515600" cy="4813300"/>
          </a:xfrm>
        </p:spPr>
        <p:txBody>
          <a:bodyPr>
            <a:normAutofit/>
          </a:bodyPr>
          <a:lstStyle/>
          <a:p>
            <a:r>
              <a:rPr lang="en-US" b="1" dirty="0"/>
              <a:t>Manifest </a:t>
            </a:r>
            <a:r>
              <a:rPr lang="en-US" dirty="0"/>
              <a:t>= An Artifact (a container image is a type of artifact)</a:t>
            </a:r>
          </a:p>
          <a:p>
            <a:r>
              <a:rPr lang="en-US" b="1" dirty="0"/>
              <a:t>Blobs </a:t>
            </a:r>
            <a:r>
              <a:rPr lang="en-US" dirty="0"/>
              <a:t>= The content of the thing, segmented into 1 or more blobs</a:t>
            </a:r>
          </a:p>
          <a:p>
            <a:endParaRPr lang="en-US" dirty="0"/>
          </a:p>
          <a:p>
            <a:r>
              <a:rPr lang="en-US" dirty="0"/>
              <a:t>Several Manifest Types</a:t>
            </a:r>
          </a:p>
          <a:p>
            <a:pPr lvl="1">
              <a:tabLst>
                <a:tab pos="4171950" algn="l"/>
              </a:tabLst>
            </a:pPr>
            <a:r>
              <a:rPr lang="en-US" dirty="0"/>
              <a:t>Docker Manifest 	</a:t>
            </a:r>
            <a:r>
              <a:rPr lang="en-US" sz="2000" dirty="0"/>
              <a:t>application/vnd.docker.distribution.manifest.v2+json</a:t>
            </a:r>
          </a:p>
          <a:p>
            <a:pPr lvl="1">
              <a:tabLst>
                <a:tab pos="4171950" algn="l"/>
              </a:tabLst>
            </a:pPr>
            <a:r>
              <a:rPr lang="en-US" dirty="0"/>
              <a:t>OCI Image Manifest 	</a:t>
            </a:r>
            <a:r>
              <a:rPr lang="fr-FR" sz="2000" b="0" i="0" dirty="0">
                <a:solidFill>
                  <a:srgbClr val="24292F"/>
                </a:solidFill>
                <a:effectLst/>
                <a:latin typeface="ui-monospace"/>
              </a:rPr>
              <a:t>application/vnd.oci.image.manifest.v1+json</a:t>
            </a:r>
            <a:endParaRPr lang="en-US" dirty="0"/>
          </a:p>
          <a:p>
            <a:pPr lvl="1">
              <a:tabLst>
                <a:tab pos="4171950" algn="l"/>
              </a:tabLst>
            </a:pPr>
            <a:endParaRPr lang="en-US" dirty="0"/>
          </a:p>
          <a:p>
            <a:pPr lvl="1">
              <a:tabLst>
                <a:tab pos="4171950" algn="l"/>
              </a:tabLst>
            </a:pPr>
            <a:r>
              <a:rPr lang="en-US" dirty="0"/>
              <a:t>Docker Manifest List 	</a:t>
            </a:r>
            <a:r>
              <a:rPr lang="en-US" sz="2000" dirty="0"/>
              <a:t>application/vnd.docker.distribution.manifest.list.v2+json</a:t>
            </a:r>
            <a:endParaRPr lang="en-US" dirty="0"/>
          </a:p>
          <a:p>
            <a:pPr lvl="1">
              <a:tabLst>
                <a:tab pos="4171950" algn="l"/>
              </a:tabLst>
            </a:pPr>
            <a:r>
              <a:rPr lang="en-US" dirty="0"/>
              <a:t>OCI Index 	</a:t>
            </a:r>
            <a:r>
              <a:rPr lang="en-US" sz="2000" b="0" i="0" dirty="0">
                <a:solidFill>
                  <a:srgbClr val="24292F"/>
                </a:solidFill>
                <a:effectLst/>
                <a:latin typeface="ui-monospace"/>
              </a:rPr>
              <a:t>application/vnd.oci.image.index.v1+json</a:t>
            </a:r>
          </a:p>
          <a:p>
            <a:pPr lvl="1">
              <a:tabLst>
                <a:tab pos="4171950" algn="l"/>
              </a:tabLst>
            </a:pPr>
            <a:r>
              <a:rPr lang="en-US" sz="2000" dirty="0">
                <a:solidFill>
                  <a:srgbClr val="24292F"/>
                </a:solidFill>
                <a:latin typeface="ui-monospace"/>
              </a:rPr>
              <a:t>… 	but wait, there’s more</a:t>
            </a:r>
            <a:endParaRPr lang="en-US" sz="2000" dirty="0"/>
          </a:p>
        </p:txBody>
      </p:sp>
    </p:spTree>
    <p:extLst>
      <p:ext uri="{BB962C8B-B14F-4D97-AF65-F5344CB8AC3E}">
        <p14:creationId xmlns:p14="http://schemas.microsoft.com/office/powerpoint/2010/main" val="409017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AD449-46EC-F4DD-1C8D-05E31D38E64D}"/>
              </a:ext>
            </a:extLst>
          </p:cNvPr>
          <p:cNvSpPr>
            <a:spLocks noGrp="1"/>
          </p:cNvSpPr>
          <p:nvPr>
            <p:ph type="title"/>
          </p:nvPr>
        </p:nvSpPr>
        <p:spPr/>
        <p:txBody>
          <a:bodyPr/>
          <a:lstStyle/>
          <a:p>
            <a:r>
              <a:rPr lang="en-US" dirty="0"/>
              <a:t>Tags</a:t>
            </a:r>
          </a:p>
        </p:txBody>
      </p:sp>
      <p:sp>
        <p:nvSpPr>
          <p:cNvPr id="3" name="Content Placeholder 2">
            <a:extLst>
              <a:ext uri="{FF2B5EF4-FFF2-40B4-BE49-F238E27FC236}">
                <a16:creationId xmlns:a16="http://schemas.microsoft.com/office/drawing/2014/main" id="{F8115AB1-EDE7-258F-518B-750AD7C35345}"/>
              </a:ext>
            </a:extLst>
          </p:cNvPr>
          <p:cNvSpPr>
            <a:spLocks noGrp="1"/>
          </p:cNvSpPr>
          <p:nvPr>
            <p:ph idx="1"/>
          </p:nvPr>
        </p:nvSpPr>
        <p:spPr>
          <a:xfrm>
            <a:off x="704850" y="3094037"/>
            <a:ext cx="3276600" cy="669925"/>
          </a:xfrm>
        </p:spPr>
        <p:txBody>
          <a:bodyPr/>
          <a:lstStyle/>
          <a:p>
            <a:pPr marL="50800" indent="0">
              <a:buNone/>
            </a:pPr>
            <a:r>
              <a:rPr lang="en-US" dirty="0"/>
              <a:t>net-monitor:v1</a:t>
            </a:r>
          </a:p>
        </p:txBody>
      </p:sp>
      <p:sp>
        <p:nvSpPr>
          <p:cNvPr id="4" name="TextBox 3">
            <a:extLst>
              <a:ext uri="{FF2B5EF4-FFF2-40B4-BE49-F238E27FC236}">
                <a16:creationId xmlns:a16="http://schemas.microsoft.com/office/drawing/2014/main" id="{FF04842D-04B8-CC4E-7255-989A9E153AF4}"/>
              </a:ext>
            </a:extLst>
          </p:cNvPr>
          <p:cNvSpPr txBox="1"/>
          <p:nvPr/>
        </p:nvSpPr>
        <p:spPr>
          <a:xfrm>
            <a:off x="5513560" y="1825625"/>
            <a:ext cx="5672425" cy="1384995"/>
          </a:xfrm>
          <a:prstGeom prst="rect">
            <a:avLst/>
          </a:prstGeom>
          <a:noFill/>
        </p:spPr>
        <p:txBody>
          <a:bodyPr wrap="square">
            <a:spAutoFit/>
          </a:bodyPr>
          <a:lstStyle/>
          <a:p>
            <a:r>
              <a:rPr lang="en-US" b="0" dirty="0">
                <a:solidFill>
                  <a:srgbClr val="000000"/>
                </a:solidFill>
                <a:effectLst/>
                <a:latin typeface="Arial" panose="020B0604020202020204" pitchFamily="34" charset="0"/>
              </a:rPr>
              <a:t>put manifest</a:t>
            </a:r>
          </a:p>
          <a:p>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mediaType</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a:t>
            </a:r>
            <a:r>
              <a:rPr lang="fr-FR" b="0" dirty="0">
                <a:solidFill>
                  <a:srgbClr val="A31515"/>
                </a:solidFill>
                <a:effectLst/>
                <a:latin typeface="Arial" panose="020B0604020202020204" pitchFamily="34" charset="0"/>
              </a:rPr>
              <a:t> application/vnd.oci.image.manifest.v1+json</a:t>
            </a:r>
            <a:r>
              <a:rPr lang="en-US" b="0" dirty="0">
                <a:solidFill>
                  <a:srgbClr val="A31515"/>
                </a:solidFill>
                <a:effectLst/>
                <a:latin typeface="Arial" panose="020B0604020202020204" pitchFamily="34" charset="0"/>
              </a:rPr>
              <a:t>"</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"digest"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 sha256:83c5cfdaa5385ea6…968555b8f2c558dac0e"</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"size"</a:t>
            </a:r>
            <a:r>
              <a:rPr lang="en-US" b="0" dirty="0">
                <a:solidFill>
                  <a:srgbClr val="000000"/>
                </a:solidFill>
                <a:effectLst/>
                <a:latin typeface="Arial" panose="020B0604020202020204" pitchFamily="34" charset="0"/>
              </a:rPr>
              <a:t>: </a:t>
            </a:r>
            <a:r>
              <a:rPr lang="en-US" b="0" dirty="0">
                <a:solidFill>
                  <a:srgbClr val="098658"/>
                </a:solidFill>
                <a:effectLst/>
                <a:latin typeface="Arial" panose="020B0604020202020204" pitchFamily="34" charset="0"/>
              </a:rPr>
              <a:t>12454</a:t>
            </a:r>
            <a:endParaRPr lang="en-US" b="0"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a:t>
            </a:r>
          </a:p>
        </p:txBody>
      </p:sp>
      <p:sp>
        <p:nvSpPr>
          <p:cNvPr id="6" name="TextBox 5">
            <a:extLst>
              <a:ext uri="{FF2B5EF4-FFF2-40B4-BE49-F238E27FC236}">
                <a16:creationId xmlns:a16="http://schemas.microsoft.com/office/drawing/2014/main" id="{93BBD5EB-597C-7414-1A4E-DA7038649BE8}"/>
              </a:ext>
            </a:extLst>
          </p:cNvPr>
          <p:cNvSpPr txBox="1"/>
          <p:nvPr/>
        </p:nvSpPr>
        <p:spPr>
          <a:xfrm>
            <a:off x="5513559" y="3616325"/>
            <a:ext cx="5672425" cy="1169551"/>
          </a:xfrm>
          <a:prstGeom prst="rect">
            <a:avLst/>
          </a:prstGeom>
          <a:noFill/>
        </p:spPr>
        <p:txBody>
          <a:bodyPr wrap="square">
            <a:spAutoFit/>
          </a:bodyPr>
          <a:lstStyle/>
          <a:p>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mediaType</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a:t>
            </a:r>
            <a:r>
              <a:rPr lang="fr-FR" b="0" dirty="0">
                <a:solidFill>
                  <a:srgbClr val="A31515"/>
                </a:solidFill>
                <a:effectLst/>
                <a:latin typeface="Arial" panose="020B0604020202020204" pitchFamily="34" charset="0"/>
              </a:rPr>
              <a:t> application/vnd.oci.image.manifest.v1+json</a:t>
            </a:r>
            <a:r>
              <a:rPr lang="en-US" b="0" dirty="0">
                <a:solidFill>
                  <a:srgbClr val="A31515"/>
                </a:solidFill>
                <a:effectLst/>
                <a:latin typeface="Arial" panose="020B0604020202020204" pitchFamily="34" charset="0"/>
              </a:rPr>
              <a:t>"</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"digest"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 </a:t>
            </a:r>
            <a:r>
              <a:rPr lang="en-US" dirty="0">
                <a:solidFill>
                  <a:srgbClr val="A31515"/>
                </a:solidFill>
                <a:latin typeface="Arial" panose="020B0604020202020204" pitchFamily="34" charset="0"/>
              </a:rPr>
              <a:t>sha256: e752324f6804d5d…d1625dcd1b399"</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"size"</a:t>
            </a:r>
            <a:r>
              <a:rPr lang="en-US" b="0" dirty="0">
                <a:solidFill>
                  <a:srgbClr val="000000"/>
                </a:solidFill>
                <a:effectLst/>
                <a:latin typeface="Arial" panose="020B0604020202020204" pitchFamily="34" charset="0"/>
              </a:rPr>
              <a:t>: </a:t>
            </a:r>
            <a:r>
              <a:rPr lang="en-US" b="0" dirty="0">
                <a:solidFill>
                  <a:srgbClr val="098658"/>
                </a:solidFill>
                <a:effectLst/>
                <a:latin typeface="Arial" panose="020B0604020202020204" pitchFamily="34" charset="0"/>
              </a:rPr>
              <a:t>12454</a:t>
            </a:r>
            <a:endParaRPr lang="en-US" b="0"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a:t>
            </a:r>
          </a:p>
        </p:txBody>
      </p:sp>
      <p:cxnSp>
        <p:nvCxnSpPr>
          <p:cNvPr id="7" name="Straight Arrow Connector 6">
            <a:extLst>
              <a:ext uri="{FF2B5EF4-FFF2-40B4-BE49-F238E27FC236}">
                <a16:creationId xmlns:a16="http://schemas.microsoft.com/office/drawing/2014/main" id="{616966EC-0A13-A9FA-38CC-D638A13009C6}"/>
              </a:ext>
            </a:extLst>
          </p:cNvPr>
          <p:cNvCxnSpPr>
            <a:cxnSpLocks/>
            <a:stCxn id="4" idx="1"/>
          </p:cNvCxnSpPr>
          <p:nvPr/>
        </p:nvCxnSpPr>
        <p:spPr>
          <a:xfrm flipH="1">
            <a:off x="3095625" y="2518123"/>
            <a:ext cx="2417935" cy="910877"/>
          </a:xfrm>
          <a:prstGeom prst="straightConnector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C7475EA-8C38-95D0-CD05-18A96D81174A}"/>
              </a:ext>
            </a:extLst>
          </p:cNvPr>
          <p:cNvCxnSpPr>
            <a:cxnSpLocks/>
            <a:stCxn id="6" idx="1"/>
          </p:cNvCxnSpPr>
          <p:nvPr/>
        </p:nvCxnSpPr>
        <p:spPr>
          <a:xfrm flipH="1" flipV="1">
            <a:off x="3095625" y="3429000"/>
            <a:ext cx="2417934" cy="772101"/>
          </a:xfrm>
          <a:prstGeom prst="straightConnector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1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3117-6E11-AAD9-347A-C381CFD0D292}"/>
              </a:ext>
            </a:extLst>
          </p:cNvPr>
          <p:cNvSpPr>
            <a:spLocks noGrp="1"/>
          </p:cNvSpPr>
          <p:nvPr>
            <p:ph type="title"/>
          </p:nvPr>
        </p:nvSpPr>
        <p:spPr/>
        <p:txBody>
          <a:bodyPr/>
          <a:lstStyle/>
          <a:p>
            <a:r>
              <a:rPr lang="en-US" dirty="0"/>
              <a:t>Elegance of Distribution</a:t>
            </a:r>
          </a:p>
        </p:txBody>
      </p:sp>
      <p:sp>
        <p:nvSpPr>
          <p:cNvPr id="3" name="Content Placeholder 2">
            <a:extLst>
              <a:ext uri="{FF2B5EF4-FFF2-40B4-BE49-F238E27FC236}">
                <a16:creationId xmlns:a16="http://schemas.microsoft.com/office/drawing/2014/main" id="{9792C929-2104-603F-E219-3AE8AF635326}"/>
              </a:ext>
            </a:extLst>
          </p:cNvPr>
          <p:cNvSpPr>
            <a:spLocks noGrp="1"/>
          </p:cNvSpPr>
          <p:nvPr>
            <p:ph idx="1"/>
          </p:nvPr>
        </p:nvSpPr>
        <p:spPr/>
        <p:txBody>
          <a:bodyPr/>
          <a:lstStyle/>
          <a:p>
            <a:r>
              <a:rPr lang="en-US" dirty="0"/>
              <a:t>Manifests = things</a:t>
            </a:r>
          </a:p>
          <a:p>
            <a:r>
              <a:rPr lang="en-US" dirty="0"/>
              <a:t>Blobs = content of the things</a:t>
            </a:r>
          </a:p>
          <a:p>
            <a:pPr lvl="1"/>
            <a:r>
              <a:rPr lang="en-US" dirty="0"/>
              <a:t>Blobs can/should be de-duped</a:t>
            </a:r>
            <a:r>
              <a:rPr lang="en-US" baseline="30000" dirty="0"/>
              <a:t>1</a:t>
            </a:r>
          </a:p>
          <a:p>
            <a:r>
              <a:rPr lang="en-US" dirty="0"/>
              <a:t>Secured in namespaces</a:t>
            </a:r>
          </a:p>
          <a:p>
            <a:r>
              <a:rPr lang="en-US" dirty="0"/>
              <a:t>All content has unique identifiers (digests aka descriptors)</a:t>
            </a:r>
          </a:p>
          <a:p>
            <a:r>
              <a:rPr lang="en-US" dirty="0"/>
              <a:t>Tags = pointers to a unique manifest descriptor</a:t>
            </a:r>
          </a:p>
          <a:p>
            <a:r>
              <a:rPr lang="en-US" dirty="0"/>
              <a:t>Artifacts can be payloads from KB to GB and beyond</a:t>
            </a:r>
          </a:p>
        </p:txBody>
      </p:sp>
      <p:sp>
        <p:nvSpPr>
          <p:cNvPr id="4" name="TextBox 3">
            <a:extLst>
              <a:ext uri="{FF2B5EF4-FFF2-40B4-BE49-F238E27FC236}">
                <a16:creationId xmlns:a16="http://schemas.microsoft.com/office/drawing/2014/main" id="{6CBE1985-4A33-C458-0D79-E06F3A5ECD7D}"/>
              </a:ext>
            </a:extLst>
          </p:cNvPr>
          <p:cNvSpPr txBox="1"/>
          <p:nvPr/>
        </p:nvSpPr>
        <p:spPr>
          <a:xfrm>
            <a:off x="1343025" y="6362700"/>
            <a:ext cx="8082662" cy="307777"/>
          </a:xfrm>
          <a:prstGeom prst="rect">
            <a:avLst/>
          </a:prstGeom>
          <a:noFill/>
        </p:spPr>
        <p:txBody>
          <a:bodyPr wrap="none" rtlCol="0">
            <a:spAutoFit/>
          </a:bodyPr>
          <a:lstStyle/>
          <a:p>
            <a:pPr marL="342900" indent="-342900">
              <a:buFont typeface="+mj-lt"/>
              <a:buAutoNum type="arabicPeriod"/>
            </a:pPr>
            <a:r>
              <a:rPr lang="en-US" dirty="0"/>
              <a:t>De-duping has security implications. Typically, de-duping within a controlled security boundary.</a:t>
            </a:r>
          </a:p>
        </p:txBody>
      </p:sp>
    </p:spTree>
    <p:extLst>
      <p:ext uri="{BB962C8B-B14F-4D97-AF65-F5344CB8AC3E}">
        <p14:creationId xmlns:p14="http://schemas.microsoft.com/office/powerpoint/2010/main" val="114466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5B1E3-44FD-778E-F9B3-BA7E9E75C72D}"/>
              </a:ext>
            </a:extLst>
          </p:cNvPr>
          <p:cNvSpPr>
            <a:spLocks noGrp="1"/>
          </p:cNvSpPr>
          <p:nvPr>
            <p:ph type="title"/>
          </p:nvPr>
        </p:nvSpPr>
        <p:spPr/>
        <p:txBody>
          <a:bodyPr/>
          <a:lstStyle/>
          <a:p>
            <a:r>
              <a:rPr lang="en-US" dirty="0" err="1"/>
              <a:t>Kinda</a:t>
            </a:r>
            <a:r>
              <a:rPr lang="en-US" dirty="0"/>
              <a:t> Useful</a:t>
            </a:r>
          </a:p>
        </p:txBody>
      </p:sp>
      <p:sp>
        <p:nvSpPr>
          <p:cNvPr id="3" name="Content Placeholder 2">
            <a:extLst>
              <a:ext uri="{FF2B5EF4-FFF2-40B4-BE49-F238E27FC236}">
                <a16:creationId xmlns:a16="http://schemas.microsoft.com/office/drawing/2014/main" id="{983271BA-B102-F8EF-7947-77FC26D63460}"/>
              </a:ext>
            </a:extLst>
          </p:cNvPr>
          <p:cNvSpPr>
            <a:spLocks noGrp="1"/>
          </p:cNvSpPr>
          <p:nvPr>
            <p:ph idx="1"/>
          </p:nvPr>
        </p:nvSpPr>
        <p:spPr>
          <a:xfrm>
            <a:off x="838200" y="3543299"/>
            <a:ext cx="10515600" cy="2633663"/>
          </a:xfrm>
        </p:spPr>
        <p:txBody>
          <a:bodyPr/>
          <a:lstStyle/>
          <a:p>
            <a:r>
              <a:rPr lang="en-US" dirty="0"/>
              <a:t>Was there anything really unique to container images?</a:t>
            </a:r>
          </a:p>
        </p:txBody>
      </p:sp>
    </p:spTree>
    <p:extLst>
      <p:ext uri="{BB962C8B-B14F-4D97-AF65-F5344CB8AC3E}">
        <p14:creationId xmlns:p14="http://schemas.microsoft.com/office/powerpoint/2010/main" val="296214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97476-F388-49E8-BE83-EDC15F10CE25}"/>
              </a:ext>
            </a:extLst>
          </p:cNvPr>
          <p:cNvSpPr>
            <a:spLocks noGrp="1"/>
          </p:cNvSpPr>
          <p:nvPr>
            <p:ph type="title"/>
          </p:nvPr>
        </p:nvSpPr>
        <p:spPr/>
        <p:txBody>
          <a:bodyPr/>
          <a:lstStyle/>
          <a:p>
            <a:r>
              <a:rPr lang="en-US" dirty="0"/>
              <a:t>Running A Storage Thing</a:t>
            </a:r>
          </a:p>
        </p:txBody>
      </p:sp>
      <p:sp>
        <p:nvSpPr>
          <p:cNvPr id="3" name="Content Placeholder 2">
            <a:extLst>
              <a:ext uri="{FF2B5EF4-FFF2-40B4-BE49-F238E27FC236}">
                <a16:creationId xmlns:a16="http://schemas.microsoft.com/office/drawing/2014/main" id="{825D889E-1122-446A-A495-515CB6E80CDC}"/>
              </a:ext>
            </a:extLst>
          </p:cNvPr>
          <p:cNvSpPr>
            <a:spLocks noGrp="1"/>
          </p:cNvSpPr>
          <p:nvPr>
            <p:ph idx="1"/>
          </p:nvPr>
        </p:nvSpPr>
        <p:spPr>
          <a:xfrm>
            <a:off x="838200" y="1825625"/>
            <a:ext cx="10515600" cy="4351338"/>
          </a:xfrm>
        </p:spPr>
        <p:txBody>
          <a:bodyPr>
            <a:normAutofit lnSpcReduction="10000"/>
          </a:bodyPr>
          <a:lstStyle/>
          <a:p>
            <a:r>
              <a:rPr lang="en-US" dirty="0"/>
              <a:t>Authentication</a:t>
            </a:r>
          </a:p>
          <a:p>
            <a:pPr lvl="1"/>
            <a:r>
              <a:rPr lang="en-US" dirty="0"/>
              <a:t>What will you use? </a:t>
            </a:r>
          </a:p>
          <a:p>
            <a:pPr lvl="1"/>
            <a:r>
              <a:rPr lang="en-US" dirty="0"/>
              <a:t>Will it integrate with the rest of “the platform”</a:t>
            </a:r>
          </a:p>
          <a:p>
            <a:r>
              <a:rPr lang="en-US" dirty="0"/>
              <a:t>Security</a:t>
            </a:r>
          </a:p>
          <a:p>
            <a:pPr lvl="1"/>
            <a:r>
              <a:rPr lang="en-US" dirty="0"/>
              <a:t>How do you prevent hacks, DOS attacks, abuse?</a:t>
            </a:r>
          </a:p>
          <a:p>
            <a:r>
              <a:rPr lang="en-US" dirty="0"/>
              <a:t>Costs</a:t>
            </a:r>
          </a:p>
          <a:p>
            <a:pPr lvl="1"/>
            <a:r>
              <a:rPr lang="en-US" dirty="0"/>
              <a:t>Will you justify the costs to run the YASS? </a:t>
            </a:r>
          </a:p>
          <a:p>
            <a:pPr lvl="1"/>
            <a:r>
              <a:rPr lang="en-US" dirty="0"/>
              <a:t>Will you charge, offer for free- your YASS? </a:t>
            </a:r>
          </a:p>
          <a:p>
            <a:r>
              <a:rPr lang="en-US" dirty="0"/>
              <a:t>Multiple clouds?</a:t>
            </a:r>
          </a:p>
          <a:p>
            <a:pPr lvl="1"/>
            <a:r>
              <a:rPr lang="en-US" dirty="0"/>
              <a:t>Will other cloud vendors host this YASS for you?</a:t>
            </a:r>
          </a:p>
        </p:txBody>
      </p:sp>
      <p:sp>
        <p:nvSpPr>
          <p:cNvPr id="5" name="Rectangle 4">
            <a:extLst>
              <a:ext uri="{FF2B5EF4-FFF2-40B4-BE49-F238E27FC236}">
                <a16:creationId xmlns:a16="http://schemas.microsoft.com/office/drawing/2014/main" id="{B2318DF1-A448-47B6-9837-F527C8D48772}"/>
              </a:ext>
            </a:extLst>
          </p:cNvPr>
          <p:cNvSpPr/>
          <p:nvPr/>
        </p:nvSpPr>
        <p:spPr>
          <a:xfrm rot="508507">
            <a:off x="9336125" y="2196367"/>
            <a:ext cx="2528596" cy="821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latin typeface="Anonymice Powerline" panose="02060609030202000504" pitchFamily="49" charset="0"/>
                <a:ea typeface="Anonymice Powerline" panose="02060609030202000504" pitchFamily="49" charset="0"/>
              </a:rPr>
              <a:t>Compliance</a:t>
            </a:r>
          </a:p>
        </p:txBody>
      </p:sp>
      <p:sp>
        <p:nvSpPr>
          <p:cNvPr id="7" name="Rectangle 6">
            <a:extLst>
              <a:ext uri="{FF2B5EF4-FFF2-40B4-BE49-F238E27FC236}">
                <a16:creationId xmlns:a16="http://schemas.microsoft.com/office/drawing/2014/main" id="{B6156C01-9057-474B-A9DF-BBB493883CA6}"/>
              </a:ext>
            </a:extLst>
          </p:cNvPr>
          <p:cNvSpPr/>
          <p:nvPr/>
        </p:nvSpPr>
        <p:spPr>
          <a:xfrm>
            <a:off x="5249639" y="1529377"/>
            <a:ext cx="3190134" cy="821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latin typeface="Courier New" panose="02070309020205020404" pitchFamily="49" charset="0"/>
                <a:ea typeface="Anonymice Powerline" panose="02060609030202000504" pitchFamily="49" charset="0"/>
                <a:cs typeface="Courier New" panose="02070309020205020404" pitchFamily="49" charset="0"/>
              </a:rPr>
              <a:t>Documentation?</a:t>
            </a:r>
          </a:p>
        </p:txBody>
      </p:sp>
      <p:sp>
        <p:nvSpPr>
          <p:cNvPr id="8" name="Rectangle 7">
            <a:extLst>
              <a:ext uri="{FF2B5EF4-FFF2-40B4-BE49-F238E27FC236}">
                <a16:creationId xmlns:a16="http://schemas.microsoft.com/office/drawing/2014/main" id="{74B42716-5538-47E5-8604-5319EC5FB32A}"/>
              </a:ext>
            </a:extLst>
          </p:cNvPr>
          <p:cNvSpPr/>
          <p:nvPr/>
        </p:nvSpPr>
        <p:spPr>
          <a:xfrm rot="21105334">
            <a:off x="8788494" y="5530937"/>
            <a:ext cx="3190134" cy="821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latin typeface="Hack" panose="020B0609030202020204" pitchFamily="50" charset="0"/>
                <a:ea typeface="Hack" panose="020B0609030202020204" pitchFamily="50" charset="0"/>
                <a:cs typeface="Hack" panose="020B0609030202020204" pitchFamily="50" charset="0"/>
              </a:rPr>
              <a:t>Regional</a:t>
            </a:r>
            <a:br>
              <a:rPr lang="en-US" sz="2400" u="sng" dirty="0">
                <a:latin typeface="Hack" panose="020B0609030202020204" pitchFamily="50" charset="0"/>
                <a:ea typeface="Hack" panose="020B0609030202020204" pitchFamily="50" charset="0"/>
                <a:cs typeface="Hack" panose="020B0609030202020204" pitchFamily="50" charset="0"/>
              </a:rPr>
            </a:br>
            <a:r>
              <a:rPr lang="en-US" sz="2400" u="sng" dirty="0">
                <a:latin typeface="Hack" panose="020B0609030202020204" pitchFamily="50" charset="0"/>
                <a:ea typeface="Hack" panose="020B0609030202020204" pitchFamily="50" charset="0"/>
                <a:cs typeface="Hack" panose="020B0609030202020204" pitchFamily="50" charset="0"/>
              </a:rPr>
              <a:t>Replication?</a:t>
            </a:r>
          </a:p>
        </p:txBody>
      </p:sp>
      <p:sp>
        <p:nvSpPr>
          <p:cNvPr id="9" name="Rectangle 8">
            <a:extLst>
              <a:ext uri="{FF2B5EF4-FFF2-40B4-BE49-F238E27FC236}">
                <a16:creationId xmlns:a16="http://schemas.microsoft.com/office/drawing/2014/main" id="{85BE440B-013F-499C-BE5F-B73ED0B13B7A}"/>
              </a:ext>
            </a:extLst>
          </p:cNvPr>
          <p:cNvSpPr/>
          <p:nvPr/>
        </p:nvSpPr>
        <p:spPr>
          <a:xfrm rot="278885">
            <a:off x="8593476" y="617358"/>
            <a:ext cx="3190134" cy="821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latin typeface="Fira Mono for Powerline" panose="020B0509050000020004" pitchFamily="49" charset="0"/>
                <a:ea typeface="Fira Mono for Powerline" panose="020B0509050000020004" pitchFamily="49" charset="0"/>
                <a:cs typeface="Hack" panose="020B0609030202020204" pitchFamily="50" charset="0"/>
              </a:rPr>
              <a:t>VNET &amp; Firewall Rules?</a:t>
            </a:r>
          </a:p>
        </p:txBody>
      </p:sp>
      <p:sp>
        <p:nvSpPr>
          <p:cNvPr id="10" name="Rectangle 9">
            <a:extLst>
              <a:ext uri="{FF2B5EF4-FFF2-40B4-BE49-F238E27FC236}">
                <a16:creationId xmlns:a16="http://schemas.microsoft.com/office/drawing/2014/main" id="{9D207F48-A383-4843-B8D2-2E18FEC28EBA}"/>
              </a:ext>
            </a:extLst>
          </p:cNvPr>
          <p:cNvSpPr/>
          <p:nvPr/>
        </p:nvSpPr>
        <p:spPr>
          <a:xfrm rot="21297654">
            <a:off x="5628715" y="5957388"/>
            <a:ext cx="2528596" cy="821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latin typeface="Script MT Bold" panose="03040602040607080904" pitchFamily="66" charset="0"/>
                <a:ea typeface="Anonymice Powerline" panose="02060609030202000504" pitchFamily="49" charset="0"/>
              </a:rPr>
              <a:t>Signing?</a:t>
            </a:r>
          </a:p>
        </p:txBody>
      </p:sp>
      <p:sp>
        <p:nvSpPr>
          <p:cNvPr id="11" name="REST API">
            <a:extLst>
              <a:ext uri="{FF2B5EF4-FFF2-40B4-BE49-F238E27FC236}">
                <a16:creationId xmlns:a16="http://schemas.microsoft.com/office/drawing/2014/main" id="{DB962FB3-D7D0-4CC5-99A4-9DAC6DAF909A}"/>
              </a:ext>
            </a:extLst>
          </p:cNvPr>
          <p:cNvSpPr/>
          <p:nvPr/>
        </p:nvSpPr>
        <p:spPr>
          <a:xfrm>
            <a:off x="8867085" y="3520575"/>
            <a:ext cx="857250" cy="739009"/>
          </a:xfrm>
          <a:prstGeom prst="hexagon">
            <a:avLst/>
          </a:prstGeom>
          <a:solidFill>
            <a:srgbClr val="0079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&lt;-&gt;</a:t>
            </a:r>
            <a:br>
              <a:rPr lang="en-US" dirty="0"/>
            </a:br>
            <a:r>
              <a:rPr lang="en-US" sz="1400" dirty="0"/>
              <a:t>REST</a:t>
            </a:r>
            <a:endParaRPr lang="en-US" dirty="0"/>
          </a:p>
        </p:txBody>
      </p:sp>
      <p:grpSp>
        <p:nvGrpSpPr>
          <p:cNvPr id="12" name="Authentication">
            <a:extLst>
              <a:ext uri="{FF2B5EF4-FFF2-40B4-BE49-F238E27FC236}">
                <a16:creationId xmlns:a16="http://schemas.microsoft.com/office/drawing/2014/main" id="{09886D28-43D1-4274-A473-EF1F6C6FF4F8}"/>
              </a:ext>
            </a:extLst>
          </p:cNvPr>
          <p:cNvGrpSpPr/>
          <p:nvPr/>
        </p:nvGrpSpPr>
        <p:grpSpPr>
          <a:xfrm>
            <a:off x="9532597" y="3890079"/>
            <a:ext cx="857250" cy="739009"/>
            <a:chOff x="4314167" y="3606147"/>
            <a:chExt cx="857250" cy="739009"/>
          </a:xfrm>
        </p:grpSpPr>
        <p:sp>
          <p:nvSpPr>
            <p:cNvPr id="13" name="Hexagon 12">
              <a:extLst>
                <a:ext uri="{FF2B5EF4-FFF2-40B4-BE49-F238E27FC236}">
                  <a16:creationId xmlns:a16="http://schemas.microsoft.com/office/drawing/2014/main" id="{9791625C-B11B-4594-8CC8-3CCE26B96976}"/>
                </a:ext>
              </a:extLst>
            </p:cNvPr>
            <p:cNvSpPr/>
            <p:nvPr/>
          </p:nvSpPr>
          <p:spPr>
            <a:xfrm>
              <a:off x="4314167" y="3606147"/>
              <a:ext cx="857250" cy="739009"/>
            </a:xfrm>
            <a:prstGeom prst="hexagon">
              <a:avLst/>
            </a:prstGeom>
            <a:solidFill>
              <a:srgbClr val="18A6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2" descr="See the source image">
              <a:extLst>
                <a:ext uri="{FF2B5EF4-FFF2-40B4-BE49-F238E27FC236}">
                  <a16:creationId xmlns:a16="http://schemas.microsoft.com/office/drawing/2014/main" id="{C890F153-BEE9-495D-8399-C69915E55D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738" t="16719" r="28404" b="23834"/>
            <a:stretch/>
          </p:blipFill>
          <p:spPr bwMode="auto">
            <a:xfrm>
              <a:off x="4578267" y="3714372"/>
              <a:ext cx="319410" cy="4613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Storage">
            <a:extLst>
              <a:ext uri="{FF2B5EF4-FFF2-40B4-BE49-F238E27FC236}">
                <a16:creationId xmlns:a16="http://schemas.microsoft.com/office/drawing/2014/main" id="{B946FA57-4131-4F1D-9F51-10B7BCB221CD}"/>
              </a:ext>
            </a:extLst>
          </p:cNvPr>
          <p:cNvGrpSpPr/>
          <p:nvPr/>
        </p:nvGrpSpPr>
        <p:grpSpPr>
          <a:xfrm>
            <a:off x="8860800" y="4259583"/>
            <a:ext cx="857250" cy="739009"/>
            <a:chOff x="3377802" y="4632193"/>
            <a:chExt cx="857250" cy="739009"/>
          </a:xfrm>
        </p:grpSpPr>
        <p:sp>
          <p:nvSpPr>
            <p:cNvPr id="16" name="Hexagon 15">
              <a:extLst>
                <a:ext uri="{FF2B5EF4-FFF2-40B4-BE49-F238E27FC236}">
                  <a16:creationId xmlns:a16="http://schemas.microsoft.com/office/drawing/2014/main" id="{0B47A606-6F9C-4C19-98F3-FF34DCECC348}"/>
                </a:ext>
              </a:extLst>
            </p:cNvPr>
            <p:cNvSpPr/>
            <p:nvPr/>
          </p:nvSpPr>
          <p:spPr>
            <a:xfrm>
              <a:off x="3377802" y="4632193"/>
              <a:ext cx="857250" cy="739009"/>
            </a:xfrm>
            <a:prstGeom prst="hexagon">
              <a:avLst/>
            </a:prstGeom>
            <a:solidFill>
              <a:srgbClr val="0079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5742B392-11F8-4149-93C5-0571D72BA1A2}"/>
                </a:ext>
              </a:extLst>
            </p:cNvPr>
            <p:cNvGrpSpPr/>
            <p:nvPr/>
          </p:nvGrpSpPr>
          <p:grpSpPr>
            <a:xfrm>
              <a:off x="3574360" y="4758809"/>
              <a:ext cx="482601" cy="485775"/>
              <a:chOff x="2571060" y="4815439"/>
              <a:chExt cx="482601" cy="485775"/>
            </a:xfrm>
          </p:grpSpPr>
          <p:sp>
            <p:nvSpPr>
              <p:cNvPr id="18" name="Rectangle 17">
                <a:extLst>
                  <a:ext uri="{FF2B5EF4-FFF2-40B4-BE49-F238E27FC236}">
                    <a16:creationId xmlns:a16="http://schemas.microsoft.com/office/drawing/2014/main" id="{90C221C5-E20F-4A95-8024-FFF01130F666}"/>
                  </a:ext>
                </a:extLst>
              </p:cNvPr>
              <p:cNvSpPr/>
              <p:nvPr/>
            </p:nvSpPr>
            <p:spPr>
              <a:xfrm>
                <a:off x="2578100" y="4819650"/>
                <a:ext cx="473075" cy="481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See the source image">
                <a:extLst>
                  <a:ext uri="{FF2B5EF4-FFF2-40B4-BE49-F238E27FC236}">
                    <a16:creationId xmlns:a16="http://schemas.microsoft.com/office/drawing/2014/main" id="{5152D551-70C8-4C23-8E01-423D4B8C65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60" t="22693" r="22168" b="21872"/>
              <a:stretch/>
            </p:blipFill>
            <p:spPr bwMode="auto">
              <a:xfrm>
                <a:off x="2571060" y="4815439"/>
                <a:ext cx="482601" cy="48577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0" name="Cache">
            <a:extLst>
              <a:ext uri="{FF2B5EF4-FFF2-40B4-BE49-F238E27FC236}">
                <a16:creationId xmlns:a16="http://schemas.microsoft.com/office/drawing/2014/main" id="{2E9895B8-2CE9-447C-B772-822D36719958}"/>
              </a:ext>
            </a:extLst>
          </p:cNvPr>
          <p:cNvGrpSpPr/>
          <p:nvPr/>
        </p:nvGrpSpPr>
        <p:grpSpPr>
          <a:xfrm>
            <a:off x="9527777" y="3141584"/>
            <a:ext cx="857250" cy="739009"/>
            <a:chOff x="8740377" y="4194722"/>
            <a:chExt cx="857250" cy="739009"/>
          </a:xfrm>
        </p:grpSpPr>
        <p:sp>
          <p:nvSpPr>
            <p:cNvPr id="21" name="REST API">
              <a:extLst>
                <a:ext uri="{FF2B5EF4-FFF2-40B4-BE49-F238E27FC236}">
                  <a16:creationId xmlns:a16="http://schemas.microsoft.com/office/drawing/2014/main" id="{AAB2606A-7A81-413A-A8AE-638CB7AF32ED}"/>
                </a:ext>
              </a:extLst>
            </p:cNvPr>
            <p:cNvSpPr/>
            <p:nvPr/>
          </p:nvSpPr>
          <p:spPr>
            <a:xfrm>
              <a:off x="8740377" y="4194722"/>
              <a:ext cx="857250" cy="739009"/>
            </a:xfrm>
            <a:prstGeom prst="hexagon">
              <a:avLst/>
            </a:prstGeom>
            <a:solidFill>
              <a:srgbClr val="0079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owchart: Magnetic Disk 21">
              <a:extLst>
                <a:ext uri="{FF2B5EF4-FFF2-40B4-BE49-F238E27FC236}">
                  <a16:creationId xmlns:a16="http://schemas.microsoft.com/office/drawing/2014/main" id="{EFEB0F4A-B384-4C2C-8A18-B980A53FA224}"/>
                </a:ext>
              </a:extLst>
            </p:cNvPr>
            <p:cNvSpPr/>
            <p:nvPr/>
          </p:nvSpPr>
          <p:spPr>
            <a:xfrm>
              <a:off x="8973012" y="4339989"/>
              <a:ext cx="391979" cy="448473"/>
            </a:xfrm>
            <a:prstGeom prst="flowChartMagneticDisk">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cache</a:t>
              </a:r>
            </a:p>
          </p:txBody>
        </p:sp>
      </p:grpSp>
      <p:grpSp>
        <p:nvGrpSpPr>
          <p:cNvPr id="23" name="Support">
            <a:extLst>
              <a:ext uri="{FF2B5EF4-FFF2-40B4-BE49-F238E27FC236}">
                <a16:creationId xmlns:a16="http://schemas.microsoft.com/office/drawing/2014/main" id="{BACE5001-4D87-4C48-B146-FCEB1A25A2C4}"/>
              </a:ext>
            </a:extLst>
          </p:cNvPr>
          <p:cNvGrpSpPr/>
          <p:nvPr/>
        </p:nvGrpSpPr>
        <p:grpSpPr>
          <a:xfrm>
            <a:off x="9526312" y="4629084"/>
            <a:ext cx="857250" cy="739009"/>
            <a:chOff x="7644775" y="5284382"/>
            <a:chExt cx="857250" cy="739009"/>
          </a:xfrm>
        </p:grpSpPr>
        <p:sp>
          <p:nvSpPr>
            <p:cNvPr id="24" name="REST API">
              <a:extLst>
                <a:ext uri="{FF2B5EF4-FFF2-40B4-BE49-F238E27FC236}">
                  <a16:creationId xmlns:a16="http://schemas.microsoft.com/office/drawing/2014/main" id="{B26D86C0-1299-4205-B96A-D9C7CF1508A8}"/>
                </a:ext>
              </a:extLst>
            </p:cNvPr>
            <p:cNvSpPr/>
            <p:nvPr/>
          </p:nvSpPr>
          <p:spPr>
            <a:xfrm>
              <a:off x="7644775" y="5284382"/>
              <a:ext cx="857250" cy="739009"/>
            </a:xfrm>
            <a:prstGeom prst="hexagon">
              <a:avLst/>
            </a:prstGeom>
            <a:solidFill>
              <a:srgbClr val="0079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8" descr="See the source image">
              <a:extLst>
                <a:ext uri="{FF2B5EF4-FFF2-40B4-BE49-F238E27FC236}">
                  <a16:creationId xmlns:a16="http://schemas.microsoft.com/office/drawing/2014/main" id="{1F509D13-E86C-4EB8-AE27-5AEE99F65EE7}"/>
                </a:ext>
              </a:extLst>
            </p:cNvPr>
            <p:cNvPicPr>
              <a:picLocks noChangeAspect="1" noChangeArrowheads="1"/>
            </p:cNvPicPr>
            <p:nvPr/>
          </p:nvPicPr>
          <p:blipFill rotWithShape="1">
            <a:blip r:embed="rId4">
              <a:clrChange>
                <a:clrFrom>
                  <a:srgbClr val="0095DA"/>
                </a:clrFrom>
                <a:clrTo>
                  <a:srgbClr val="0095DA">
                    <a:alpha val="0"/>
                  </a:srgbClr>
                </a:clrTo>
              </a:clrChange>
              <a:extLst>
                <a:ext uri="{28A0092B-C50C-407E-A947-70E740481C1C}">
                  <a14:useLocalDpi xmlns:a14="http://schemas.microsoft.com/office/drawing/2010/main" val="0"/>
                </a:ext>
              </a:extLst>
            </a:blip>
            <a:srcRect l="19694" t="17636" r="19531" b="18156"/>
            <a:stretch/>
          </p:blipFill>
          <p:spPr bwMode="auto">
            <a:xfrm>
              <a:off x="7841625" y="5407024"/>
              <a:ext cx="463550" cy="4897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4305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800" decel="100000"/>
                                        <p:tgtEl>
                                          <p:spTgt spid="9"/>
                                        </p:tgtEl>
                                      </p:cBhvr>
                                    </p:animEffect>
                                    <p:anim calcmode="lin" valueType="num">
                                      <p:cBhvr>
                                        <p:cTn id="8" dur="800" decel="100000" fill="hold"/>
                                        <p:tgtEl>
                                          <p:spTgt spid="9"/>
                                        </p:tgtEl>
                                        <p:attrNameLst>
                                          <p:attrName>style.rotation</p:attrName>
                                        </p:attrNameLst>
                                      </p:cBhvr>
                                      <p:tavLst>
                                        <p:tav tm="0">
                                          <p:val>
                                            <p:fltVal val="-90"/>
                                          </p:val>
                                        </p:tav>
                                        <p:tav tm="100000">
                                          <p:val>
                                            <p:fltVal val="0"/>
                                          </p:val>
                                        </p:tav>
                                      </p:tavLst>
                                    </p:anim>
                                    <p:anim calcmode="lin" valueType="num">
                                      <p:cBhvr>
                                        <p:cTn id="9" dur="800" decel="100000" fill="hold"/>
                                        <p:tgtEl>
                                          <p:spTgt spid="9"/>
                                        </p:tgtEl>
                                        <p:attrNameLst>
                                          <p:attrName>ppt_x</p:attrName>
                                        </p:attrNameLst>
                                      </p:cBhvr>
                                      <p:tavLst>
                                        <p:tav tm="0">
                                          <p:val>
                                            <p:strVal val="#ppt_x+0.4"/>
                                          </p:val>
                                        </p:tav>
                                        <p:tav tm="100000">
                                          <p:val>
                                            <p:strVal val="#ppt_x-0.05"/>
                                          </p:val>
                                        </p:tav>
                                      </p:tavLst>
                                    </p:anim>
                                    <p:anim calcmode="lin" valueType="num">
                                      <p:cBhvr>
                                        <p:cTn id="10" dur="800" decel="100000" fill="hold"/>
                                        <p:tgtEl>
                                          <p:spTgt spid="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800" decel="100000"/>
                                        <p:tgtEl>
                                          <p:spTgt spid="5"/>
                                        </p:tgtEl>
                                      </p:cBhvr>
                                    </p:animEffect>
                                    <p:anim calcmode="lin" valueType="num">
                                      <p:cBhvr>
                                        <p:cTn id="17" dur="800" decel="100000" fill="hold"/>
                                        <p:tgtEl>
                                          <p:spTgt spid="5"/>
                                        </p:tgtEl>
                                        <p:attrNameLst>
                                          <p:attrName>style.rotation</p:attrName>
                                        </p:attrNameLst>
                                      </p:cBhvr>
                                      <p:tavLst>
                                        <p:tav tm="0">
                                          <p:val>
                                            <p:fltVal val="-90"/>
                                          </p:val>
                                        </p:tav>
                                        <p:tav tm="100000">
                                          <p:val>
                                            <p:fltVal val="0"/>
                                          </p:val>
                                        </p:tav>
                                      </p:tavLst>
                                    </p:anim>
                                    <p:anim calcmode="lin" valueType="num">
                                      <p:cBhvr>
                                        <p:cTn id="18" dur="800" decel="100000" fill="hold"/>
                                        <p:tgtEl>
                                          <p:spTgt spid="5"/>
                                        </p:tgtEl>
                                        <p:attrNameLst>
                                          <p:attrName>ppt_x</p:attrName>
                                        </p:attrNameLst>
                                      </p:cBhvr>
                                      <p:tavLst>
                                        <p:tav tm="0">
                                          <p:val>
                                            <p:strVal val="#ppt_x+0.4"/>
                                          </p:val>
                                        </p:tav>
                                        <p:tav tm="100000">
                                          <p:val>
                                            <p:strVal val="#ppt_x-0.05"/>
                                          </p:val>
                                        </p:tav>
                                      </p:tavLst>
                                    </p:anim>
                                    <p:anim calcmode="lin" valueType="num">
                                      <p:cBhvr>
                                        <p:cTn id="19" dur="800" decel="100000" fill="hold"/>
                                        <p:tgtEl>
                                          <p:spTgt spid="5"/>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par>
                          <p:cTn id="22" fill="hold">
                            <p:stCondLst>
                              <p:cond delay="2000"/>
                            </p:stCondLst>
                            <p:childTnLst>
                              <p:par>
                                <p:cTn id="23" presetID="3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800" decel="100000"/>
                                        <p:tgtEl>
                                          <p:spTgt spid="7"/>
                                        </p:tgtEl>
                                      </p:cBhvr>
                                    </p:animEffect>
                                    <p:anim calcmode="lin" valueType="num">
                                      <p:cBhvr>
                                        <p:cTn id="26" dur="800" decel="100000" fill="hold"/>
                                        <p:tgtEl>
                                          <p:spTgt spid="7"/>
                                        </p:tgtEl>
                                        <p:attrNameLst>
                                          <p:attrName>style.rotation</p:attrName>
                                        </p:attrNameLst>
                                      </p:cBhvr>
                                      <p:tavLst>
                                        <p:tav tm="0">
                                          <p:val>
                                            <p:fltVal val="-90"/>
                                          </p:val>
                                        </p:tav>
                                        <p:tav tm="100000">
                                          <p:val>
                                            <p:fltVal val="0"/>
                                          </p:val>
                                        </p:tav>
                                      </p:tavLst>
                                    </p:anim>
                                    <p:anim calcmode="lin" valueType="num">
                                      <p:cBhvr>
                                        <p:cTn id="27" dur="800" decel="100000" fill="hold"/>
                                        <p:tgtEl>
                                          <p:spTgt spid="7"/>
                                        </p:tgtEl>
                                        <p:attrNameLst>
                                          <p:attrName>ppt_x</p:attrName>
                                        </p:attrNameLst>
                                      </p:cBhvr>
                                      <p:tavLst>
                                        <p:tav tm="0">
                                          <p:val>
                                            <p:strVal val="#ppt_x+0.4"/>
                                          </p:val>
                                        </p:tav>
                                        <p:tav tm="100000">
                                          <p:val>
                                            <p:strVal val="#ppt_x-0.05"/>
                                          </p:val>
                                        </p:tav>
                                      </p:tavLst>
                                    </p:anim>
                                    <p:anim calcmode="lin" valueType="num">
                                      <p:cBhvr>
                                        <p:cTn id="28" dur="800" decel="100000" fill="hold"/>
                                        <p:tgtEl>
                                          <p:spTgt spid="7"/>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par>
                          <p:cTn id="31" fill="hold">
                            <p:stCondLst>
                              <p:cond delay="3000"/>
                            </p:stCondLst>
                            <p:childTnLst>
                              <p:par>
                                <p:cTn id="32" presetID="3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800" decel="100000"/>
                                        <p:tgtEl>
                                          <p:spTgt spid="8"/>
                                        </p:tgtEl>
                                      </p:cBhvr>
                                    </p:animEffect>
                                    <p:anim calcmode="lin" valueType="num">
                                      <p:cBhvr>
                                        <p:cTn id="35" dur="800" decel="100000" fill="hold"/>
                                        <p:tgtEl>
                                          <p:spTgt spid="8"/>
                                        </p:tgtEl>
                                        <p:attrNameLst>
                                          <p:attrName>style.rotation</p:attrName>
                                        </p:attrNameLst>
                                      </p:cBhvr>
                                      <p:tavLst>
                                        <p:tav tm="0">
                                          <p:val>
                                            <p:fltVal val="-90"/>
                                          </p:val>
                                        </p:tav>
                                        <p:tav tm="100000">
                                          <p:val>
                                            <p:fltVal val="0"/>
                                          </p:val>
                                        </p:tav>
                                      </p:tavLst>
                                    </p:anim>
                                    <p:anim calcmode="lin" valueType="num">
                                      <p:cBhvr>
                                        <p:cTn id="36" dur="800" decel="100000" fill="hold"/>
                                        <p:tgtEl>
                                          <p:spTgt spid="8"/>
                                        </p:tgtEl>
                                        <p:attrNameLst>
                                          <p:attrName>ppt_x</p:attrName>
                                        </p:attrNameLst>
                                      </p:cBhvr>
                                      <p:tavLst>
                                        <p:tav tm="0">
                                          <p:val>
                                            <p:strVal val="#ppt_x+0.4"/>
                                          </p:val>
                                        </p:tav>
                                        <p:tav tm="100000">
                                          <p:val>
                                            <p:strVal val="#ppt_x-0.05"/>
                                          </p:val>
                                        </p:tav>
                                      </p:tavLst>
                                    </p:anim>
                                    <p:anim calcmode="lin" valueType="num">
                                      <p:cBhvr>
                                        <p:cTn id="37" dur="800" decel="100000" fill="hold"/>
                                        <p:tgtEl>
                                          <p:spTgt spid="8"/>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par>
                          <p:cTn id="40" fill="hold">
                            <p:stCondLst>
                              <p:cond delay="4000"/>
                            </p:stCondLst>
                            <p:childTnLst>
                              <p:par>
                                <p:cTn id="41" presetID="30" presetClass="entr" presetSubtype="0"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800" decel="100000"/>
                                        <p:tgtEl>
                                          <p:spTgt spid="10"/>
                                        </p:tgtEl>
                                      </p:cBhvr>
                                    </p:animEffect>
                                    <p:anim calcmode="lin" valueType="num">
                                      <p:cBhvr>
                                        <p:cTn id="44" dur="800" decel="100000" fill="hold"/>
                                        <p:tgtEl>
                                          <p:spTgt spid="10"/>
                                        </p:tgtEl>
                                        <p:attrNameLst>
                                          <p:attrName>style.rotation</p:attrName>
                                        </p:attrNameLst>
                                      </p:cBhvr>
                                      <p:tavLst>
                                        <p:tav tm="0">
                                          <p:val>
                                            <p:fltVal val="-90"/>
                                          </p:val>
                                        </p:tav>
                                        <p:tav tm="100000">
                                          <p:val>
                                            <p:fltVal val="0"/>
                                          </p:val>
                                        </p:tav>
                                      </p:tavLst>
                                    </p:anim>
                                    <p:anim calcmode="lin" valueType="num">
                                      <p:cBhvr>
                                        <p:cTn id="45" dur="800" decel="100000" fill="hold"/>
                                        <p:tgtEl>
                                          <p:spTgt spid="10"/>
                                        </p:tgtEl>
                                        <p:attrNameLst>
                                          <p:attrName>ppt_x</p:attrName>
                                        </p:attrNameLst>
                                      </p:cBhvr>
                                      <p:tavLst>
                                        <p:tav tm="0">
                                          <p:val>
                                            <p:strVal val="#ppt_x+0.4"/>
                                          </p:val>
                                        </p:tav>
                                        <p:tav tm="100000">
                                          <p:val>
                                            <p:strVal val="#ppt_x-0.05"/>
                                          </p:val>
                                        </p:tav>
                                      </p:tavLst>
                                    </p:anim>
                                    <p:anim calcmode="lin" valueType="num">
                                      <p:cBhvr>
                                        <p:cTn id="46" dur="800" decel="100000" fill="hold"/>
                                        <p:tgtEl>
                                          <p:spTgt spid="10"/>
                                        </p:tgtEl>
                                        <p:attrNameLst>
                                          <p:attrName>ppt_y</p:attrName>
                                        </p:attrNameLst>
                                      </p:cBhvr>
                                      <p:tavLst>
                                        <p:tav tm="0">
                                          <p:val>
                                            <p:strVal val="#ppt_y-0.4"/>
                                          </p:val>
                                        </p:tav>
                                        <p:tav tm="100000">
                                          <p:val>
                                            <p:strVal val="#ppt_y+0.1"/>
                                          </p:val>
                                        </p:tav>
                                      </p:tavLst>
                                    </p:anim>
                                    <p:anim calcmode="lin" valueType="num">
                                      <p:cBhvr>
                                        <p:cTn id="47"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48"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69E3CD-31C8-456A-BA9F-41F6621C568B}"/>
              </a:ext>
            </a:extLst>
          </p:cNvPr>
          <p:cNvSpPr>
            <a:spLocks noGrp="1"/>
          </p:cNvSpPr>
          <p:nvPr>
            <p:ph type="title"/>
          </p:nvPr>
        </p:nvSpPr>
        <p:spPr/>
        <p:txBody>
          <a:bodyPr/>
          <a:lstStyle/>
          <a:p>
            <a:r>
              <a:rPr lang="en-US" dirty="0"/>
              <a:t>Running A Storage Service</a:t>
            </a:r>
          </a:p>
        </p:txBody>
      </p:sp>
      <p:sp>
        <p:nvSpPr>
          <p:cNvPr id="37" name="Content Placeholder 36">
            <a:extLst>
              <a:ext uri="{FF2B5EF4-FFF2-40B4-BE49-F238E27FC236}">
                <a16:creationId xmlns:a16="http://schemas.microsoft.com/office/drawing/2014/main" id="{91B0C501-A147-429C-94B6-3CDFAEF9986B}"/>
              </a:ext>
            </a:extLst>
          </p:cNvPr>
          <p:cNvSpPr>
            <a:spLocks noGrp="1"/>
          </p:cNvSpPr>
          <p:nvPr>
            <p:ph idx="1"/>
          </p:nvPr>
        </p:nvSpPr>
        <p:spPr/>
        <p:txBody>
          <a:bodyPr/>
          <a:lstStyle/>
          <a:p>
            <a:r>
              <a:rPr lang="en-US" sz="2400" dirty="0"/>
              <a:t>Authentication</a:t>
            </a:r>
          </a:p>
          <a:p>
            <a:pPr lvl="1"/>
            <a:r>
              <a:rPr lang="en-US" sz="2133" dirty="0"/>
              <a:t>What will you use? </a:t>
            </a:r>
          </a:p>
          <a:p>
            <a:pPr lvl="1"/>
            <a:r>
              <a:rPr lang="en-US" sz="2133" dirty="0"/>
              <a:t>Will it integrate with the rest of “the platform”</a:t>
            </a:r>
          </a:p>
          <a:p>
            <a:r>
              <a:rPr lang="en-US" sz="2400" dirty="0"/>
              <a:t>Security</a:t>
            </a:r>
          </a:p>
          <a:p>
            <a:pPr lvl="1"/>
            <a:r>
              <a:rPr lang="en-US" sz="2133" dirty="0"/>
              <a:t>How do you prevent hacks, DOS attacks, abuse?</a:t>
            </a:r>
          </a:p>
          <a:p>
            <a:r>
              <a:rPr lang="en-US" sz="2400" dirty="0"/>
              <a:t>Costs</a:t>
            </a:r>
          </a:p>
          <a:p>
            <a:pPr lvl="1"/>
            <a:r>
              <a:rPr lang="en-US" sz="2133" dirty="0"/>
              <a:t>Will you justify the costs to run the YASS? </a:t>
            </a:r>
          </a:p>
          <a:p>
            <a:pPr lvl="1"/>
            <a:r>
              <a:rPr lang="en-US" sz="2133" dirty="0"/>
              <a:t>Will you charge, offer for free- your YASS? </a:t>
            </a:r>
          </a:p>
          <a:p>
            <a:r>
              <a:rPr lang="en-US" sz="2400" dirty="0"/>
              <a:t>Multiple clouds?</a:t>
            </a:r>
          </a:p>
          <a:p>
            <a:pPr lvl="1"/>
            <a:r>
              <a:rPr lang="en-US" sz="2133" dirty="0"/>
              <a:t>Will other cloud vendors host this YASS for you?</a:t>
            </a:r>
          </a:p>
          <a:p>
            <a:endParaRPr lang="en-US" sz="2133" dirty="0"/>
          </a:p>
        </p:txBody>
      </p:sp>
      <p:sp>
        <p:nvSpPr>
          <p:cNvPr id="9" name="Rectangle 8">
            <a:extLst>
              <a:ext uri="{FF2B5EF4-FFF2-40B4-BE49-F238E27FC236}">
                <a16:creationId xmlns:a16="http://schemas.microsoft.com/office/drawing/2014/main" id="{3CE05FFE-52A1-490E-AED8-C4349EF5C180}"/>
              </a:ext>
            </a:extLst>
          </p:cNvPr>
          <p:cNvSpPr/>
          <p:nvPr/>
        </p:nvSpPr>
        <p:spPr>
          <a:xfrm rot="508507">
            <a:off x="9336126" y="2196367"/>
            <a:ext cx="2528596" cy="821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latin typeface="Anonymice Powerline" panose="02060609030202000504" pitchFamily="49" charset="0"/>
                <a:ea typeface="Anonymice Powerline" panose="02060609030202000504" pitchFamily="49" charset="0"/>
              </a:rPr>
              <a:t>Compliance</a:t>
            </a:r>
          </a:p>
        </p:txBody>
      </p:sp>
      <p:sp>
        <p:nvSpPr>
          <p:cNvPr id="10" name="Rectangle 9">
            <a:extLst>
              <a:ext uri="{FF2B5EF4-FFF2-40B4-BE49-F238E27FC236}">
                <a16:creationId xmlns:a16="http://schemas.microsoft.com/office/drawing/2014/main" id="{E8D21007-D91F-4EF7-A590-2D117180E34C}"/>
              </a:ext>
            </a:extLst>
          </p:cNvPr>
          <p:cNvSpPr/>
          <p:nvPr/>
        </p:nvSpPr>
        <p:spPr>
          <a:xfrm>
            <a:off x="4978402" y="1529378"/>
            <a:ext cx="3461373" cy="821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latin typeface="Courier New" panose="02070309020205020404" pitchFamily="49" charset="0"/>
                <a:ea typeface="Anonymice Powerline" panose="02060609030202000504" pitchFamily="49" charset="0"/>
                <a:cs typeface="Courier New" panose="02070309020205020404" pitchFamily="49" charset="0"/>
              </a:rPr>
              <a:t>Documentation?</a:t>
            </a:r>
          </a:p>
        </p:txBody>
      </p:sp>
      <p:sp>
        <p:nvSpPr>
          <p:cNvPr id="11" name="Rectangle 10">
            <a:extLst>
              <a:ext uri="{FF2B5EF4-FFF2-40B4-BE49-F238E27FC236}">
                <a16:creationId xmlns:a16="http://schemas.microsoft.com/office/drawing/2014/main" id="{E27728AD-3F0C-4826-A287-3F343F5E06AF}"/>
              </a:ext>
            </a:extLst>
          </p:cNvPr>
          <p:cNvSpPr/>
          <p:nvPr/>
        </p:nvSpPr>
        <p:spPr>
          <a:xfrm rot="21105334">
            <a:off x="8865327" y="5212537"/>
            <a:ext cx="3190135" cy="821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latin typeface="Hack" panose="020B0609030202020204" pitchFamily="50" charset="0"/>
                <a:ea typeface="Hack" panose="020B0609030202020204" pitchFamily="50" charset="0"/>
                <a:cs typeface="Hack" panose="020B0609030202020204" pitchFamily="50" charset="0"/>
              </a:rPr>
              <a:t>Regional</a:t>
            </a:r>
            <a:br>
              <a:rPr lang="en-US" sz="2400" u="sng" dirty="0">
                <a:latin typeface="Hack" panose="020B0609030202020204" pitchFamily="50" charset="0"/>
                <a:ea typeface="Hack" panose="020B0609030202020204" pitchFamily="50" charset="0"/>
                <a:cs typeface="Hack" panose="020B0609030202020204" pitchFamily="50" charset="0"/>
              </a:rPr>
            </a:br>
            <a:r>
              <a:rPr lang="en-US" sz="2400" u="sng" dirty="0">
                <a:latin typeface="Hack" panose="020B0609030202020204" pitchFamily="50" charset="0"/>
                <a:ea typeface="Hack" panose="020B0609030202020204" pitchFamily="50" charset="0"/>
                <a:cs typeface="Hack" panose="020B0609030202020204" pitchFamily="50" charset="0"/>
              </a:rPr>
              <a:t>Replication?</a:t>
            </a:r>
          </a:p>
        </p:txBody>
      </p:sp>
      <p:sp>
        <p:nvSpPr>
          <p:cNvPr id="12" name="Rectangle 11">
            <a:extLst>
              <a:ext uri="{FF2B5EF4-FFF2-40B4-BE49-F238E27FC236}">
                <a16:creationId xmlns:a16="http://schemas.microsoft.com/office/drawing/2014/main" id="{FE703573-87B0-4DA0-A147-E40B83F5F016}"/>
              </a:ext>
            </a:extLst>
          </p:cNvPr>
          <p:cNvSpPr/>
          <p:nvPr/>
        </p:nvSpPr>
        <p:spPr>
          <a:xfrm rot="278885">
            <a:off x="8593477" y="617358"/>
            <a:ext cx="3190135" cy="821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u="sng" dirty="0">
                <a:latin typeface="Fira Mono for Powerline" panose="020B0509050000020004" pitchFamily="49" charset="0"/>
                <a:ea typeface="Fira Mono for Powerline" panose="020B0509050000020004" pitchFamily="49" charset="0"/>
                <a:cs typeface="Hack" panose="020B0609030202020204" pitchFamily="50" charset="0"/>
              </a:rPr>
              <a:t>VNET &amp; Firewall Rules?</a:t>
            </a:r>
          </a:p>
        </p:txBody>
      </p:sp>
      <p:sp>
        <p:nvSpPr>
          <p:cNvPr id="13" name="Rectangle 12">
            <a:extLst>
              <a:ext uri="{FF2B5EF4-FFF2-40B4-BE49-F238E27FC236}">
                <a16:creationId xmlns:a16="http://schemas.microsoft.com/office/drawing/2014/main" id="{5DDB94BF-CE86-45BA-8B49-C19884C6C1B9}"/>
              </a:ext>
            </a:extLst>
          </p:cNvPr>
          <p:cNvSpPr/>
          <p:nvPr/>
        </p:nvSpPr>
        <p:spPr>
          <a:xfrm rot="21297654">
            <a:off x="6315915" y="6005802"/>
            <a:ext cx="2528596" cy="821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latin typeface="Script MT Bold" panose="03040602040607080904" pitchFamily="66" charset="0"/>
                <a:ea typeface="Anonymice Powerline" panose="02060609030202000504" pitchFamily="49" charset="0"/>
              </a:rPr>
              <a:t>Signing?</a:t>
            </a:r>
          </a:p>
        </p:txBody>
      </p:sp>
      <p:sp>
        <p:nvSpPr>
          <p:cNvPr id="14" name="REST API">
            <a:extLst>
              <a:ext uri="{FF2B5EF4-FFF2-40B4-BE49-F238E27FC236}">
                <a16:creationId xmlns:a16="http://schemas.microsoft.com/office/drawing/2014/main" id="{007829E1-2837-416A-9814-4AC50FA402D3}"/>
              </a:ext>
            </a:extLst>
          </p:cNvPr>
          <p:cNvSpPr/>
          <p:nvPr/>
        </p:nvSpPr>
        <p:spPr>
          <a:xfrm>
            <a:off x="8867085" y="3114177"/>
            <a:ext cx="857251" cy="739009"/>
          </a:xfrm>
          <a:prstGeom prst="hexagon">
            <a:avLst/>
          </a:prstGeom>
          <a:solidFill>
            <a:srgbClr val="0079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&lt;-&gt;</a:t>
            </a:r>
            <a:br>
              <a:rPr lang="en-US" sz="1333" dirty="0"/>
            </a:br>
            <a:r>
              <a:rPr lang="en-US" sz="1333" dirty="0"/>
              <a:t>REST</a:t>
            </a:r>
          </a:p>
        </p:txBody>
      </p:sp>
      <p:grpSp>
        <p:nvGrpSpPr>
          <p:cNvPr id="15" name="Storage">
            <a:extLst>
              <a:ext uri="{FF2B5EF4-FFF2-40B4-BE49-F238E27FC236}">
                <a16:creationId xmlns:a16="http://schemas.microsoft.com/office/drawing/2014/main" id="{3041B634-EDFE-4872-B685-21C853A78297}"/>
              </a:ext>
            </a:extLst>
          </p:cNvPr>
          <p:cNvGrpSpPr/>
          <p:nvPr/>
        </p:nvGrpSpPr>
        <p:grpSpPr>
          <a:xfrm>
            <a:off x="8860800" y="3853185"/>
            <a:ext cx="857251" cy="739009"/>
            <a:chOff x="3377802" y="4632193"/>
            <a:chExt cx="857250" cy="739009"/>
          </a:xfrm>
        </p:grpSpPr>
        <p:sp>
          <p:nvSpPr>
            <p:cNvPr id="16" name="Hexagon 15">
              <a:extLst>
                <a:ext uri="{FF2B5EF4-FFF2-40B4-BE49-F238E27FC236}">
                  <a16:creationId xmlns:a16="http://schemas.microsoft.com/office/drawing/2014/main" id="{C367294C-30C8-4FC6-A6A7-481C3DA4DB2B}"/>
                </a:ext>
              </a:extLst>
            </p:cNvPr>
            <p:cNvSpPr/>
            <p:nvPr/>
          </p:nvSpPr>
          <p:spPr>
            <a:xfrm>
              <a:off x="3377802" y="4632193"/>
              <a:ext cx="857250" cy="739009"/>
            </a:xfrm>
            <a:prstGeom prst="hexagon">
              <a:avLst/>
            </a:prstGeom>
            <a:solidFill>
              <a:srgbClr val="0079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grpSp>
          <p:nvGrpSpPr>
            <p:cNvPr id="17" name="Group 16">
              <a:extLst>
                <a:ext uri="{FF2B5EF4-FFF2-40B4-BE49-F238E27FC236}">
                  <a16:creationId xmlns:a16="http://schemas.microsoft.com/office/drawing/2014/main" id="{8DC53B2F-A01D-4232-B880-CE8482EEBD71}"/>
                </a:ext>
              </a:extLst>
            </p:cNvPr>
            <p:cNvGrpSpPr/>
            <p:nvPr/>
          </p:nvGrpSpPr>
          <p:grpSpPr>
            <a:xfrm>
              <a:off x="3574360" y="4758809"/>
              <a:ext cx="482601" cy="485775"/>
              <a:chOff x="2571060" y="4815439"/>
              <a:chExt cx="482601" cy="485775"/>
            </a:xfrm>
          </p:grpSpPr>
          <p:sp>
            <p:nvSpPr>
              <p:cNvPr id="18" name="Rectangle 17">
                <a:extLst>
                  <a:ext uri="{FF2B5EF4-FFF2-40B4-BE49-F238E27FC236}">
                    <a16:creationId xmlns:a16="http://schemas.microsoft.com/office/drawing/2014/main" id="{B36A66A1-B2D1-4C7C-9049-AA23F36EAC6D}"/>
                  </a:ext>
                </a:extLst>
              </p:cNvPr>
              <p:cNvSpPr/>
              <p:nvPr/>
            </p:nvSpPr>
            <p:spPr>
              <a:xfrm>
                <a:off x="2578100" y="4819650"/>
                <a:ext cx="473075" cy="481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9" name="Picture 2" descr="See the source image">
                <a:extLst>
                  <a:ext uri="{FF2B5EF4-FFF2-40B4-BE49-F238E27FC236}">
                    <a16:creationId xmlns:a16="http://schemas.microsoft.com/office/drawing/2014/main" id="{502707ED-ED38-4E83-BAB7-30C52CC07D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60" t="22693" r="22168" b="21872"/>
              <a:stretch/>
            </p:blipFill>
            <p:spPr bwMode="auto">
              <a:xfrm>
                <a:off x="2571060" y="4815439"/>
                <a:ext cx="482601" cy="48577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0" name="Cache">
            <a:extLst>
              <a:ext uri="{FF2B5EF4-FFF2-40B4-BE49-F238E27FC236}">
                <a16:creationId xmlns:a16="http://schemas.microsoft.com/office/drawing/2014/main" id="{D78CD070-C61D-482A-A018-96FD4F92A884}"/>
              </a:ext>
            </a:extLst>
          </p:cNvPr>
          <p:cNvGrpSpPr/>
          <p:nvPr/>
        </p:nvGrpSpPr>
        <p:grpSpPr>
          <a:xfrm>
            <a:off x="9537473" y="3483681"/>
            <a:ext cx="857251" cy="739009"/>
            <a:chOff x="8740377" y="4194722"/>
            <a:chExt cx="857250" cy="739009"/>
          </a:xfrm>
        </p:grpSpPr>
        <p:sp>
          <p:nvSpPr>
            <p:cNvPr id="21" name="REST API">
              <a:extLst>
                <a:ext uri="{FF2B5EF4-FFF2-40B4-BE49-F238E27FC236}">
                  <a16:creationId xmlns:a16="http://schemas.microsoft.com/office/drawing/2014/main" id="{C71D1FDA-D51E-42F8-9170-3ED735AE881D}"/>
                </a:ext>
              </a:extLst>
            </p:cNvPr>
            <p:cNvSpPr/>
            <p:nvPr/>
          </p:nvSpPr>
          <p:spPr>
            <a:xfrm>
              <a:off x="8740377" y="4194722"/>
              <a:ext cx="857250" cy="739009"/>
            </a:xfrm>
            <a:prstGeom prst="hexagon">
              <a:avLst/>
            </a:prstGeom>
            <a:solidFill>
              <a:srgbClr val="0079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2" name="Flowchart: Magnetic Disk 21">
              <a:extLst>
                <a:ext uri="{FF2B5EF4-FFF2-40B4-BE49-F238E27FC236}">
                  <a16:creationId xmlns:a16="http://schemas.microsoft.com/office/drawing/2014/main" id="{A33EA463-A0FC-41D9-AF13-2AFE86E385E0}"/>
                </a:ext>
              </a:extLst>
            </p:cNvPr>
            <p:cNvSpPr/>
            <p:nvPr/>
          </p:nvSpPr>
          <p:spPr>
            <a:xfrm>
              <a:off x="8973012" y="4339989"/>
              <a:ext cx="391979" cy="448473"/>
            </a:xfrm>
            <a:prstGeom prst="flowChartMagneticDisk">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cache</a:t>
              </a:r>
            </a:p>
          </p:txBody>
        </p:sp>
      </p:grpSp>
      <p:grpSp>
        <p:nvGrpSpPr>
          <p:cNvPr id="23" name="Support">
            <a:extLst>
              <a:ext uri="{FF2B5EF4-FFF2-40B4-BE49-F238E27FC236}">
                <a16:creationId xmlns:a16="http://schemas.microsoft.com/office/drawing/2014/main" id="{DBE11FF8-DD07-4163-9A5F-CF26B2289F5A}"/>
              </a:ext>
            </a:extLst>
          </p:cNvPr>
          <p:cNvGrpSpPr/>
          <p:nvPr/>
        </p:nvGrpSpPr>
        <p:grpSpPr>
          <a:xfrm>
            <a:off x="9526312" y="4222685"/>
            <a:ext cx="857251" cy="739009"/>
            <a:chOff x="7644775" y="5284382"/>
            <a:chExt cx="857250" cy="739009"/>
          </a:xfrm>
        </p:grpSpPr>
        <p:sp>
          <p:nvSpPr>
            <p:cNvPr id="24" name="REST API">
              <a:extLst>
                <a:ext uri="{FF2B5EF4-FFF2-40B4-BE49-F238E27FC236}">
                  <a16:creationId xmlns:a16="http://schemas.microsoft.com/office/drawing/2014/main" id="{FAEEB439-DAED-4F2D-AC58-E5EEC88566DF}"/>
                </a:ext>
              </a:extLst>
            </p:cNvPr>
            <p:cNvSpPr/>
            <p:nvPr/>
          </p:nvSpPr>
          <p:spPr>
            <a:xfrm>
              <a:off x="7644775" y="5284382"/>
              <a:ext cx="857250" cy="739009"/>
            </a:xfrm>
            <a:prstGeom prst="hexagon">
              <a:avLst/>
            </a:prstGeom>
            <a:solidFill>
              <a:srgbClr val="0079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25" name="Picture 8" descr="See the source image">
              <a:extLst>
                <a:ext uri="{FF2B5EF4-FFF2-40B4-BE49-F238E27FC236}">
                  <a16:creationId xmlns:a16="http://schemas.microsoft.com/office/drawing/2014/main" id="{74643F0B-43F4-468C-9CC6-9C7BD7712876}"/>
                </a:ext>
              </a:extLst>
            </p:cNvPr>
            <p:cNvPicPr>
              <a:picLocks noChangeAspect="1" noChangeArrowheads="1"/>
            </p:cNvPicPr>
            <p:nvPr/>
          </p:nvPicPr>
          <p:blipFill rotWithShape="1">
            <a:blip r:embed="rId3">
              <a:clrChange>
                <a:clrFrom>
                  <a:srgbClr val="0095DA"/>
                </a:clrFrom>
                <a:clrTo>
                  <a:srgbClr val="0095DA">
                    <a:alpha val="0"/>
                  </a:srgbClr>
                </a:clrTo>
              </a:clrChange>
              <a:extLst>
                <a:ext uri="{28A0092B-C50C-407E-A947-70E740481C1C}">
                  <a14:useLocalDpi xmlns:a14="http://schemas.microsoft.com/office/drawing/2010/main" val="0"/>
                </a:ext>
              </a:extLst>
            </a:blip>
            <a:srcRect l="19694" t="17636" r="19531" b="18156"/>
            <a:stretch/>
          </p:blipFill>
          <p:spPr bwMode="auto">
            <a:xfrm>
              <a:off x="7841625" y="5407024"/>
              <a:ext cx="463550" cy="489748"/>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ST API">
            <a:extLst>
              <a:ext uri="{FF2B5EF4-FFF2-40B4-BE49-F238E27FC236}">
                <a16:creationId xmlns:a16="http://schemas.microsoft.com/office/drawing/2014/main" id="{F01B1320-E864-43A2-A6FA-B5028640C668}"/>
              </a:ext>
            </a:extLst>
          </p:cNvPr>
          <p:cNvSpPr/>
          <p:nvPr/>
        </p:nvSpPr>
        <p:spPr>
          <a:xfrm>
            <a:off x="8870033" y="4578181"/>
            <a:ext cx="857251" cy="739009"/>
          </a:xfrm>
          <a:prstGeom prst="hexagon">
            <a:avLst/>
          </a:prstGeom>
          <a:solidFill>
            <a:srgbClr val="0079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grpSp>
        <p:nvGrpSpPr>
          <p:cNvPr id="27" name="Container Image">
            <a:extLst>
              <a:ext uri="{FF2B5EF4-FFF2-40B4-BE49-F238E27FC236}">
                <a16:creationId xmlns:a16="http://schemas.microsoft.com/office/drawing/2014/main" id="{D1AB9BAA-AB86-4C3A-AFF4-A8F29BA670A6}"/>
              </a:ext>
            </a:extLst>
          </p:cNvPr>
          <p:cNvGrpSpPr/>
          <p:nvPr/>
        </p:nvGrpSpPr>
        <p:grpSpPr>
          <a:xfrm>
            <a:off x="9125789" y="4821065"/>
            <a:ext cx="361801" cy="321873"/>
            <a:chOff x="9208090" y="5177543"/>
            <a:chExt cx="243426" cy="216562"/>
          </a:xfrm>
          <a:solidFill>
            <a:schemeClr val="bg1"/>
          </a:solidFill>
        </p:grpSpPr>
        <p:sp>
          <p:nvSpPr>
            <p:cNvPr id="28" name="Freeform: Shape 27">
              <a:extLst>
                <a:ext uri="{FF2B5EF4-FFF2-40B4-BE49-F238E27FC236}">
                  <a16:creationId xmlns:a16="http://schemas.microsoft.com/office/drawing/2014/main" id="{D1B9BCCD-038F-46C4-A2D8-FFB481EBEF35}"/>
                </a:ext>
              </a:extLst>
            </p:cNvPr>
            <p:cNvSpPr/>
            <p:nvPr/>
          </p:nvSpPr>
          <p:spPr>
            <a:xfrm>
              <a:off x="9276169" y="5280093"/>
              <a:ext cx="79354" cy="86384"/>
            </a:xfrm>
            <a:custGeom>
              <a:avLst/>
              <a:gdLst>
                <a:gd name="connsiteX0" fmla="*/ 79356 w 79354"/>
                <a:gd name="connsiteY0" fmla="*/ 15927 h 86384"/>
                <a:gd name="connsiteX1" fmla="*/ 60342 w 79354"/>
                <a:gd name="connsiteY1" fmla="*/ 1 h 86384"/>
                <a:gd name="connsiteX2" fmla="*/ 1 w 79354"/>
                <a:gd name="connsiteY2" fmla="*/ 70701 h 86384"/>
                <a:gd name="connsiteX3" fmla="*/ 19270 w 79354"/>
                <a:gd name="connsiteY3" fmla="*/ 86386 h 86384"/>
              </a:gdLst>
              <a:ahLst/>
              <a:cxnLst>
                <a:cxn ang="0">
                  <a:pos x="connsiteX0" y="connsiteY0"/>
                </a:cxn>
                <a:cxn ang="0">
                  <a:pos x="connsiteX1" y="connsiteY1"/>
                </a:cxn>
                <a:cxn ang="0">
                  <a:pos x="connsiteX2" y="connsiteY2"/>
                </a:cxn>
                <a:cxn ang="0">
                  <a:pos x="connsiteX3" y="connsiteY3"/>
                </a:cxn>
              </a:cxnLst>
              <a:rect l="l" t="t" r="r" b="b"/>
              <a:pathLst>
                <a:path w="79354" h="86384">
                  <a:moveTo>
                    <a:pt x="79356" y="15927"/>
                  </a:moveTo>
                  <a:lnTo>
                    <a:pt x="60342" y="1"/>
                  </a:lnTo>
                  <a:lnTo>
                    <a:pt x="1" y="70701"/>
                  </a:lnTo>
                  <a:lnTo>
                    <a:pt x="19270" y="86386"/>
                  </a:lnTo>
                  <a:close/>
                </a:path>
              </a:pathLst>
            </a:custGeom>
            <a:grpFill/>
            <a:ln w="3815" cap="flat">
              <a:noFill/>
              <a:prstDash val="solid"/>
              <a:miter/>
            </a:ln>
          </p:spPr>
          <p:txBody>
            <a:bodyPr rtlCol="0" anchor="ctr"/>
            <a:lstStyle/>
            <a:p>
              <a:endParaRPr lang="en-US" sz="1351"/>
            </a:p>
          </p:txBody>
        </p:sp>
        <p:sp>
          <p:nvSpPr>
            <p:cNvPr id="29" name="Freeform: Shape 28">
              <a:extLst>
                <a:ext uri="{FF2B5EF4-FFF2-40B4-BE49-F238E27FC236}">
                  <a16:creationId xmlns:a16="http://schemas.microsoft.com/office/drawing/2014/main" id="{D513B47D-3881-43EB-AA61-C08943F617AE}"/>
                </a:ext>
              </a:extLst>
            </p:cNvPr>
            <p:cNvSpPr/>
            <p:nvPr/>
          </p:nvSpPr>
          <p:spPr>
            <a:xfrm>
              <a:off x="9261971" y="5363340"/>
              <a:ext cx="22817" cy="23406"/>
            </a:xfrm>
            <a:custGeom>
              <a:avLst/>
              <a:gdLst>
                <a:gd name="connsiteX0" fmla="*/ 15720 w 22817"/>
                <a:gd name="connsiteY0" fmla="*/ 7723 h 23406"/>
                <a:gd name="connsiteX1" fmla="*/ 5579 w 22817"/>
                <a:gd name="connsiteY1" fmla="*/ 1 h 23406"/>
                <a:gd name="connsiteX2" fmla="*/ 1 w 22817"/>
                <a:gd name="connsiteY2" fmla="*/ 23408 h 23406"/>
                <a:gd name="connsiteX3" fmla="*/ 22819 w 22817"/>
                <a:gd name="connsiteY3" fmla="*/ 13514 h 23406"/>
              </a:gdLst>
              <a:ahLst/>
              <a:cxnLst>
                <a:cxn ang="0">
                  <a:pos x="connsiteX0" y="connsiteY0"/>
                </a:cxn>
                <a:cxn ang="0">
                  <a:pos x="connsiteX1" y="connsiteY1"/>
                </a:cxn>
                <a:cxn ang="0">
                  <a:pos x="connsiteX2" y="connsiteY2"/>
                </a:cxn>
                <a:cxn ang="0">
                  <a:pos x="connsiteX3" y="connsiteY3"/>
                </a:cxn>
              </a:cxnLst>
              <a:rect l="l" t="t" r="r" b="b"/>
              <a:pathLst>
                <a:path w="22817" h="23406">
                  <a:moveTo>
                    <a:pt x="15720" y="7723"/>
                  </a:moveTo>
                  <a:lnTo>
                    <a:pt x="5579" y="1"/>
                  </a:lnTo>
                  <a:lnTo>
                    <a:pt x="1" y="23408"/>
                  </a:lnTo>
                  <a:lnTo>
                    <a:pt x="22819" y="13514"/>
                  </a:lnTo>
                  <a:close/>
                </a:path>
              </a:pathLst>
            </a:custGeom>
            <a:grpFill/>
            <a:ln w="3815" cap="flat">
              <a:noFill/>
              <a:prstDash val="solid"/>
              <a:miter/>
            </a:ln>
          </p:spPr>
          <p:txBody>
            <a:bodyPr rtlCol="0" anchor="ctr"/>
            <a:lstStyle/>
            <a:p>
              <a:endParaRPr lang="en-US" sz="1351"/>
            </a:p>
          </p:txBody>
        </p:sp>
        <p:sp>
          <p:nvSpPr>
            <p:cNvPr id="30" name="Freeform: Shape 29">
              <a:extLst>
                <a:ext uri="{FF2B5EF4-FFF2-40B4-BE49-F238E27FC236}">
                  <a16:creationId xmlns:a16="http://schemas.microsoft.com/office/drawing/2014/main" id="{ABD2FAF4-873C-4F2C-9747-60CF04A5340A}"/>
                </a:ext>
              </a:extLst>
            </p:cNvPr>
            <p:cNvSpPr/>
            <p:nvPr/>
          </p:nvSpPr>
          <p:spPr>
            <a:xfrm>
              <a:off x="9414342" y="5177543"/>
              <a:ext cx="29410" cy="27025"/>
            </a:xfrm>
            <a:custGeom>
              <a:avLst/>
              <a:gdLst>
                <a:gd name="connsiteX0" fmla="*/ 3 w 29410"/>
                <a:gd name="connsiteY0" fmla="*/ 11342 h 27025"/>
                <a:gd name="connsiteX1" fmla="*/ 19272 w 29410"/>
                <a:gd name="connsiteY1" fmla="*/ 27027 h 27025"/>
                <a:gd name="connsiteX2" fmla="*/ 29413 w 29410"/>
                <a:gd name="connsiteY2" fmla="*/ 15203 h 27025"/>
                <a:gd name="connsiteX3" fmla="*/ 9637 w 29410"/>
                <a:gd name="connsiteY3" fmla="*/ 1 h 27025"/>
              </a:gdLst>
              <a:ahLst/>
              <a:cxnLst>
                <a:cxn ang="0">
                  <a:pos x="connsiteX0" y="connsiteY0"/>
                </a:cxn>
                <a:cxn ang="0">
                  <a:pos x="connsiteX1" y="connsiteY1"/>
                </a:cxn>
                <a:cxn ang="0">
                  <a:pos x="connsiteX2" y="connsiteY2"/>
                </a:cxn>
                <a:cxn ang="0">
                  <a:pos x="connsiteX3" y="connsiteY3"/>
                </a:cxn>
              </a:cxnLst>
              <a:rect l="l" t="t" r="r" b="b"/>
              <a:pathLst>
                <a:path w="29410" h="27025">
                  <a:moveTo>
                    <a:pt x="3" y="11342"/>
                  </a:moveTo>
                  <a:lnTo>
                    <a:pt x="19272" y="27027"/>
                  </a:lnTo>
                  <a:lnTo>
                    <a:pt x="29413" y="15203"/>
                  </a:lnTo>
                  <a:lnTo>
                    <a:pt x="9637" y="1"/>
                  </a:lnTo>
                  <a:close/>
                </a:path>
              </a:pathLst>
            </a:custGeom>
            <a:grpFill/>
            <a:ln w="3815" cap="flat">
              <a:noFill/>
              <a:prstDash val="solid"/>
              <a:miter/>
            </a:ln>
          </p:spPr>
          <p:txBody>
            <a:bodyPr rtlCol="0" anchor="ctr"/>
            <a:lstStyle/>
            <a:p>
              <a:endParaRPr lang="en-US" sz="1351"/>
            </a:p>
          </p:txBody>
        </p:sp>
        <p:sp>
          <p:nvSpPr>
            <p:cNvPr id="31" name="Freeform: Shape 30">
              <a:extLst>
                <a:ext uri="{FF2B5EF4-FFF2-40B4-BE49-F238E27FC236}">
                  <a16:creationId xmlns:a16="http://schemas.microsoft.com/office/drawing/2014/main" id="{36D1B095-5F8C-4C1A-8687-0A8D2D2D6DFA}"/>
                </a:ext>
              </a:extLst>
            </p:cNvPr>
            <p:cNvSpPr/>
            <p:nvPr/>
          </p:nvSpPr>
          <p:spPr>
            <a:xfrm>
              <a:off x="9345890" y="5200225"/>
              <a:ext cx="85996" cy="101585"/>
            </a:xfrm>
            <a:custGeom>
              <a:avLst/>
              <a:gdLst>
                <a:gd name="connsiteX0" fmla="*/ 30679 w 85996"/>
                <a:gd name="connsiteY0" fmla="*/ 92418 h 101585"/>
                <a:gd name="connsiteX1" fmla="*/ 42595 w 85996"/>
                <a:gd name="connsiteY1" fmla="*/ 101587 h 101585"/>
                <a:gd name="connsiteX2" fmla="*/ 72766 w 85996"/>
                <a:gd name="connsiteY2" fmla="*/ 66358 h 101585"/>
                <a:gd name="connsiteX3" fmla="*/ 85441 w 85996"/>
                <a:gd name="connsiteY3" fmla="*/ 29681 h 101585"/>
                <a:gd name="connsiteX4" fmla="*/ 78343 w 85996"/>
                <a:gd name="connsiteY4" fmla="*/ 15927 h 101585"/>
                <a:gd name="connsiteX5" fmla="*/ 59074 w 85996"/>
                <a:gd name="connsiteY5" fmla="*/ 1 h 101585"/>
                <a:gd name="connsiteX6" fmla="*/ 2 w 85996"/>
                <a:gd name="connsiteY6" fmla="*/ 68771 h 101585"/>
                <a:gd name="connsiteX7" fmla="*/ 19271 w 85996"/>
                <a:gd name="connsiteY7" fmla="*/ 84696 h 101585"/>
                <a:gd name="connsiteX8" fmla="*/ 68202 w 85996"/>
                <a:gd name="connsiteY8" fmla="*/ 27268 h 101585"/>
                <a:gd name="connsiteX9" fmla="*/ 70229 w 85996"/>
                <a:gd name="connsiteY9" fmla="*/ 32335 h 101585"/>
                <a:gd name="connsiteX10" fmla="*/ 61102 w 85996"/>
                <a:gd name="connsiteY10" fmla="*/ 56947 h 101585"/>
                <a:gd name="connsiteX11" fmla="*/ 30679 w 85996"/>
                <a:gd name="connsiteY11" fmla="*/ 92418 h 10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996" h="101585">
                  <a:moveTo>
                    <a:pt x="30679" y="92418"/>
                  </a:moveTo>
                  <a:lnTo>
                    <a:pt x="42595" y="101587"/>
                  </a:lnTo>
                  <a:lnTo>
                    <a:pt x="72766" y="66358"/>
                  </a:lnTo>
                  <a:cubicBezTo>
                    <a:pt x="82906" y="55258"/>
                    <a:pt x="87723" y="41263"/>
                    <a:pt x="85441" y="29681"/>
                  </a:cubicBezTo>
                  <a:cubicBezTo>
                    <a:pt x="84428" y="24372"/>
                    <a:pt x="81893" y="19788"/>
                    <a:pt x="78343" y="15927"/>
                  </a:cubicBezTo>
                  <a:lnTo>
                    <a:pt x="59074" y="1"/>
                  </a:lnTo>
                  <a:lnTo>
                    <a:pt x="2" y="68771"/>
                  </a:lnTo>
                  <a:lnTo>
                    <a:pt x="19271" y="84696"/>
                  </a:lnTo>
                  <a:lnTo>
                    <a:pt x="68202" y="27268"/>
                  </a:lnTo>
                  <a:cubicBezTo>
                    <a:pt x="69216" y="28716"/>
                    <a:pt x="69976" y="30405"/>
                    <a:pt x="70229" y="32335"/>
                  </a:cubicBezTo>
                  <a:cubicBezTo>
                    <a:pt x="71751" y="39574"/>
                    <a:pt x="67948" y="49226"/>
                    <a:pt x="61102" y="56947"/>
                  </a:cubicBezTo>
                  <a:lnTo>
                    <a:pt x="30679" y="92418"/>
                  </a:lnTo>
                  <a:close/>
                </a:path>
              </a:pathLst>
            </a:custGeom>
            <a:grpFill/>
            <a:ln w="3815" cap="flat">
              <a:noFill/>
              <a:prstDash val="solid"/>
              <a:miter/>
            </a:ln>
          </p:spPr>
          <p:txBody>
            <a:bodyPr rtlCol="0" anchor="ctr"/>
            <a:lstStyle/>
            <a:p>
              <a:endParaRPr lang="en-US" sz="1351"/>
            </a:p>
          </p:txBody>
        </p:sp>
        <p:sp>
          <p:nvSpPr>
            <p:cNvPr id="32" name="Freeform: Shape 31">
              <a:extLst>
                <a:ext uri="{FF2B5EF4-FFF2-40B4-BE49-F238E27FC236}">
                  <a16:creationId xmlns:a16="http://schemas.microsoft.com/office/drawing/2014/main" id="{B365966B-B2E1-4BC1-9CC3-50A4DBBFBB76}"/>
                </a:ext>
              </a:extLst>
            </p:cNvPr>
            <p:cNvSpPr/>
            <p:nvPr/>
          </p:nvSpPr>
          <p:spPr>
            <a:xfrm>
              <a:off x="9208090" y="5225649"/>
              <a:ext cx="96473" cy="168456"/>
            </a:xfrm>
            <a:custGeom>
              <a:avLst/>
              <a:gdLst>
                <a:gd name="connsiteX0" fmla="*/ 9514 w 96473"/>
                <a:gd name="connsiteY0" fmla="*/ 140106 h 168456"/>
                <a:gd name="connsiteX1" fmla="*/ 11288 w 96473"/>
                <a:gd name="connsiteY1" fmla="*/ 136487 h 168456"/>
                <a:gd name="connsiteX2" fmla="*/ 16866 w 96473"/>
                <a:gd name="connsiteY2" fmla="*/ 130212 h 168456"/>
                <a:gd name="connsiteX3" fmla="*/ 32585 w 96473"/>
                <a:gd name="connsiteY3" fmla="*/ 120319 h 168456"/>
                <a:gd name="connsiteX4" fmla="*/ 50839 w 96473"/>
                <a:gd name="connsiteY4" fmla="*/ 111875 h 168456"/>
                <a:gd name="connsiteX5" fmla="*/ 60473 w 96473"/>
                <a:gd name="connsiteY5" fmla="*/ 106565 h 168456"/>
                <a:gd name="connsiteX6" fmla="*/ 65544 w 96473"/>
                <a:gd name="connsiteY6" fmla="*/ 102705 h 168456"/>
                <a:gd name="connsiteX7" fmla="*/ 70107 w 96473"/>
                <a:gd name="connsiteY7" fmla="*/ 95949 h 168456"/>
                <a:gd name="connsiteX8" fmla="*/ 70107 w 96473"/>
                <a:gd name="connsiteY8" fmla="*/ 86539 h 168456"/>
                <a:gd name="connsiteX9" fmla="*/ 65290 w 96473"/>
                <a:gd name="connsiteY9" fmla="*/ 79782 h 168456"/>
                <a:gd name="connsiteX10" fmla="*/ 54642 w 96473"/>
                <a:gd name="connsiteY10" fmla="*/ 73267 h 168456"/>
                <a:gd name="connsiteX11" fmla="*/ 35881 w 96473"/>
                <a:gd name="connsiteY11" fmla="*/ 65546 h 168456"/>
                <a:gd name="connsiteX12" fmla="*/ 22697 w 96473"/>
                <a:gd name="connsiteY12" fmla="*/ 56135 h 168456"/>
                <a:gd name="connsiteX13" fmla="*/ 19655 w 96473"/>
                <a:gd name="connsiteY13" fmla="*/ 42381 h 168456"/>
                <a:gd name="connsiteX14" fmla="*/ 25233 w 96473"/>
                <a:gd name="connsiteY14" fmla="*/ 26938 h 168456"/>
                <a:gd name="connsiteX15" fmla="*/ 56163 w 96473"/>
                <a:gd name="connsiteY15" fmla="*/ 8358 h 168456"/>
                <a:gd name="connsiteX16" fmla="*/ 75939 w 96473"/>
                <a:gd name="connsiteY16" fmla="*/ 4739 h 168456"/>
                <a:gd name="connsiteX17" fmla="*/ 86079 w 96473"/>
                <a:gd name="connsiteY17" fmla="*/ 3774 h 168456"/>
                <a:gd name="connsiteX18" fmla="*/ 96474 w 96473"/>
                <a:gd name="connsiteY18" fmla="*/ 3291 h 168456"/>
                <a:gd name="connsiteX19" fmla="*/ 54389 w 96473"/>
                <a:gd name="connsiteY19" fmla="*/ 878 h 168456"/>
                <a:gd name="connsiteX20" fmla="*/ 33345 w 96473"/>
                <a:gd name="connsiteY20" fmla="*/ 6428 h 168456"/>
                <a:gd name="connsiteX21" fmla="*/ 15091 w 96473"/>
                <a:gd name="connsiteY21" fmla="*/ 19699 h 168456"/>
                <a:gd name="connsiteX22" fmla="*/ 9007 w 96473"/>
                <a:gd name="connsiteY22" fmla="*/ 29351 h 168456"/>
                <a:gd name="connsiteX23" fmla="*/ 5711 w 96473"/>
                <a:gd name="connsiteY23" fmla="*/ 40209 h 168456"/>
                <a:gd name="connsiteX24" fmla="*/ 5457 w 96473"/>
                <a:gd name="connsiteY24" fmla="*/ 52033 h 168456"/>
                <a:gd name="connsiteX25" fmla="*/ 10274 w 96473"/>
                <a:gd name="connsiteY25" fmla="*/ 63856 h 168456"/>
                <a:gd name="connsiteX26" fmla="*/ 19148 w 96473"/>
                <a:gd name="connsiteY26" fmla="*/ 72544 h 168456"/>
                <a:gd name="connsiteX27" fmla="*/ 29035 w 96473"/>
                <a:gd name="connsiteY27" fmla="*/ 78334 h 168456"/>
                <a:gd name="connsiteX28" fmla="*/ 48050 w 96473"/>
                <a:gd name="connsiteY28" fmla="*/ 86296 h 168456"/>
                <a:gd name="connsiteX29" fmla="*/ 54895 w 96473"/>
                <a:gd name="connsiteY29" fmla="*/ 90158 h 168456"/>
                <a:gd name="connsiteX30" fmla="*/ 55910 w 96473"/>
                <a:gd name="connsiteY30" fmla="*/ 91364 h 168456"/>
                <a:gd name="connsiteX31" fmla="*/ 55910 w 96473"/>
                <a:gd name="connsiteY31" fmla="*/ 91364 h 168456"/>
                <a:gd name="connsiteX32" fmla="*/ 54895 w 96473"/>
                <a:gd name="connsiteY32" fmla="*/ 92812 h 168456"/>
                <a:gd name="connsiteX33" fmla="*/ 52107 w 96473"/>
                <a:gd name="connsiteY33" fmla="*/ 95225 h 168456"/>
                <a:gd name="connsiteX34" fmla="*/ 44247 w 96473"/>
                <a:gd name="connsiteY34" fmla="*/ 100051 h 168456"/>
                <a:gd name="connsiteX35" fmla="*/ 26247 w 96473"/>
                <a:gd name="connsiteY35" fmla="*/ 109703 h 168456"/>
                <a:gd name="connsiteX36" fmla="*/ 9007 w 96473"/>
                <a:gd name="connsiteY36" fmla="*/ 122974 h 168456"/>
                <a:gd name="connsiteX37" fmla="*/ 2668 w 96473"/>
                <a:gd name="connsiteY37" fmla="*/ 132385 h 168456"/>
                <a:gd name="connsiteX38" fmla="*/ 894 w 96473"/>
                <a:gd name="connsiteY38" fmla="*/ 137935 h 168456"/>
                <a:gd name="connsiteX39" fmla="*/ 133 w 96473"/>
                <a:gd name="connsiteY39" fmla="*/ 143243 h 168456"/>
                <a:gd name="connsiteX40" fmla="*/ 1147 w 96473"/>
                <a:gd name="connsiteY40" fmla="*/ 154343 h 168456"/>
                <a:gd name="connsiteX41" fmla="*/ 7739 w 96473"/>
                <a:gd name="connsiteY41" fmla="*/ 163995 h 168456"/>
                <a:gd name="connsiteX42" fmla="*/ 18387 w 96473"/>
                <a:gd name="connsiteY42" fmla="*/ 168097 h 168456"/>
                <a:gd name="connsiteX43" fmla="*/ 29289 w 96473"/>
                <a:gd name="connsiteY43" fmla="*/ 168097 h 168456"/>
                <a:gd name="connsiteX44" fmla="*/ 49318 w 96473"/>
                <a:gd name="connsiteY44" fmla="*/ 163029 h 168456"/>
                <a:gd name="connsiteX45" fmla="*/ 29035 w 96473"/>
                <a:gd name="connsiteY45" fmla="*/ 164718 h 168456"/>
                <a:gd name="connsiteX46" fmla="*/ 19401 w 96473"/>
                <a:gd name="connsiteY46" fmla="*/ 163270 h 168456"/>
                <a:gd name="connsiteX47" fmla="*/ 11795 w 96473"/>
                <a:gd name="connsiteY47" fmla="*/ 159168 h 168456"/>
                <a:gd name="connsiteX48" fmla="*/ 8753 w 96473"/>
                <a:gd name="connsiteY48" fmla="*/ 143967 h 168456"/>
                <a:gd name="connsiteX49" fmla="*/ 9514 w 96473"/>
                <a:gd name="connsiteY49" fmla="*/ 140106 h 16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6473" h="168456">
                  <a:moveTo>
                    <a:pt x="9514" y="140106"/>
                  </a:moveTo>
                  <a:cubicBezTo>
                    <a:pt x="10021" y="138899"/>
                    <a:pt x="10528" y="137693"/>
                    <a:pt x="11288" y="136487"/>
                  </a:cubicBezTo>
                  <a:cubicBezTo>
                    <a:pt x="12810" y="134074"/>
                    <a:pt x="14584" y="132144"/>
                    <a:pt x="16866" y="130212"/>
                  </a:cubicBezTo>
                  <a:cubicBezTo>
                    <a:pt x="21176" y="126353"/>
                    <a:pt x="26754" y="123215"/>
                    <a:pt x="32585" y="120319"/>
                  </a:cubicBezTo>
                  <a:cubicBezTo>
                    <a:pt x="38416" y="117424"/>
                    <a:pt x="44501" y="114770"/>
                    <a:pt x="50839" y="111875"/>
                  </a:cubicBezTo>
                  <a:cubicBezTo>
                    <a:pt x="53881" y="110427"/>
                    <a:pt x="57177" y="108737"/>
                    <a:pt x="60473" y="106565"/>
                  </a:cubicBezTo>
                  <a:cubicBezTo>
                    <a:pt x="62248" y="105601"/>
                    <a:pt x="63769" y="104395"/>
                    <a:pt x="65544" y="102705"/>
                  </a:cubicBezTo>
                  <a:cubicBezTo>
                    <a:pt x="67319" y="101016"/>
                    <a:pt x="69093" y="99085"/>
                    <a:pt x="70107" y="95949"/>
                  </a:cubicBezTo>
                  <a:cubicBezTo>
                    <a:pt x="71375" y="93053"/>
                    <a:pt x="71121" y="89192"/>
                    <a:pt x="70107" y="86539"/>
                  </a:cubicBezTo>
                  <a:cubicBezTo>
                    <a:pt x="69093" y="83643"/>
                    <a:pt x="67065" y="81471"/>
                    <a:pt x="65290" y="79782"/>
                  </a:cubicBezTo>
                  <a:cubicBezTo>
                    <a:pt x="61487" y="76646"/>
                    <a:pt x="57938" y="74956"/>
                    <a:pt x="54642" y="73267"/>
                  </a:cubicBezTo>
                  <a:cubicBezTo>
                    <a:pt x="48050" y="70130"/>
                    <a:pt x="41712" y="68200"/>
                    <a:pt x="35881" y="65546"/>
                  </a:cubicBezTo>
                  <a:cubicBezTo>
                    <a:pt x="30303" y="62891"/>
                    <a:pt x="25486" y="59996"/>
                    <a:pt x="22697" y="56135"/>
                  </a:cubicBezTo>
                  <a:cubicBezTo>
                    <a:pt x="19908" y="52515"/>
                    <a:pt x="18894" y="47690"/>
                    <a:pt x="19655" y="42381"/>
                  </a:cubicBezTo>
                  <a:cubicBezTo>
                    <a:pt x="20415" y="36831"/>
                    <a:pt x="22190" y="31523"/>
                    <a:pt x="25233" y="26938"/>
                  </a:cubicBezTo>
                  <a:cubicBezTo>
                    <a:pt x="31571" y="17769"/>
                    <a:pt x="43487" y="11737"/>
                    <a:pt x="56163" y="8358"/>
                  </a:cubicBezTo>
                  <a:cubicBezTo>
                    <a:pt x="62501" y="6669"/>
                    <a:pt x="69093" y="5463"/>
                    <a:pt x="75939" y="4739"/>
                  </a:cubicBezTo>
                  <a:cubicBezTo>
                    <a:pt x="79234" y="4256"/>
                    <a:pt x="82784" y="4015"/>
                    <a:pt x="86079" y="3774"/>
                  </a:cubicBezTo>
                  <a:cubicBezTo>
                    <a:pt x="89375" y="3533"/>
                    <a:pt x="92925" y="3291"/>
                    <a:pt x="96474" y="3291"/>
                  </a:cubicBezTo>
                  <a:cubicBezTo>
                    <a:pt x="82784" y="-87"/>
                    <a:pt x="68586" y="-811"/>
                    <a:pt x="54389" y="878"/>
                  </a:cubicBezTo>
                  <a:cubicBezTo>
                    <a:pt x="47290" y="1843"/>
                    <a:pt x="40191" y="3533"/>
                    <a:pt x="33345" y="6428"/>
                  </a:cubicBezTo>
                  <a:cubicBezTo>
                    <a:pt x="26500" y="9324"/>
                    <a:pt x="20162" y="13667"/>
                    <a:pt x="15091" y="19699"/>
                  </a:cubicBezTo>
                  <a:cubicBezTo>
                    <a:pt x="12556" y="22595"/>
                    <a:pt x="10528" y="25973"/>
                    <a:pt x="9007" y="29351"/>
                  </a:cubicBezTo>
                  <a:cubicBezTo>
                    <a:pt x="7485" y="32970"/>
                    <a:pt x="6471" y="36349"/>
                    <a:pt x="5711" y="40209"/>
                  </a:cubicBezTo>
                  <a:cubicBezTo>
                    <a:pt x="4950" y="44070"/>
                    <a:pt x="4950" y="47931"/>
                    <a:pt x="5457" y="52033"/>
                  </a:cubicBezTo>
                  <a:cubicBezTo>
                    <a:pt x="6218" y="56135"/>
                    <a:pt x="7739" y="60237"/>
                    <a:pt x="10274" y="63856"/>
                  </a:cubicBezTo>
                  <a:cubicBezTo>
                    <a:pt x="12810" y="67476"/>
                    <a:pt x="15852" y="70130"/>
                    <a:pt x="19148" y="72544"/>
                  </a:cubicBezTo>
                  <a:cubicBezTo>
                    <a:pt x="22444" y="74956"/>
                    <a:pt x="25740" y="76646"/>
                    <a:pt x="29035" y="78334"/>
                  </a:cubicBezTo>
                  <a:cubicBezTo>
                    <a:pt x="35627" y="81471"/>
                    <a:pt x="42219" y="83884"/>
                    <a:pt x="48050" y="86296"/>
                  </a:cubicBezTo>
                  <a:cubicBezTo>
                    <a:pt x="50839" y="87503"/>
                    <a:pt x="53374" y="88951"/>
                    <a:pt x="54895" y="90158"/>
                  </a:cubicBezTo>
                  <a:cubicBezTo>
                    <a:pt x="55656" y="90641"/>
                    <a:pt x="55910" y="91123"/>
                    <a:pt x="55910" y="91364"/>
                  </a:cubicBezTo>
                  <a:cubicBezTo>
                    <a:pt x="55910" y="91606"/>
                    <a:pt x="55910" y="91364"/>
                    <a:pt x="55910" y="91364"/>
                  </a:cubicBezTo>
                  <a:cubicBezTo>
                    <a:pt x="55910" y="91364"/>
                    <a:pt x="55656" y="92088"/>
                    <a:pt x="54895" y="92812"/>
                  </a:cubicBezTo>
                  <a:cubicBezTo>
                    <a:pt x="54135" y="93536"/>
                    <a:pt x="53121" y="94259"/>
                    <a:pt x="52107" y="95225"/>
                  </a:cubicBezTo>
                  <a:cubicBezTo>
                    <a:pt x="49825" y="96914"/>
                    <a:pt x="47036" y="98361"/>
                    <a:pt x="44247" y="100051"/>
                  </a:cubicBezTo>
                  <a:cubicBezTo>
                    <a:pt x="38416" y="103188"/>
                    <a:pt x="32331" y="106324"/>
                    <a:pt x="26247" y="109703"/>
                  </a:cubicBezTo>
                  <a:cubicBezTo>
                    <a:pt x="20162" y="113322"/>
                    <a:pt x="14077" y="117424"/>
                    <a:pt x="9007" y="122974"/>
                  </a:cubicBezTo>
                  <a:cubicBezTo>
                    <a:pt x="6471" y="125628"/>
                    <a:pt x="4190" y="129006"/>
                    <a:pt x="2668" y="132385"/>
                  </a:cubicBezTo>
                  <a:cubicBezTo>
                    <a:pt x="1908" y="134074"/>
                    <a:pt x="1147" y="136004"/>
                    <a:pt x="894" y="137935"/>
                  </a:cubicBezTo>
                  <a:cubicBezTo>
                    <a:pt x="387" y="139865"/>
                    <a:pt x="387" y="141554"/>
                    <a:pt x="133" y="143243"/>
                  </a:cubicBezTo>
                  <a:cubicBezTo>
                    <a:pt x="-120" y="146862"/>
                    <a:pt x="-120" y="150482"/>
                    <a:pt x="1147" y="154343"/>
                  </a:cubicBezTo>
                  <a:cubicBezTo>
                    <a:pt x="2161" y="157962"/>
                    <a:pt x="4443" y="161581"/>
                    <a:pt x="7739" y="163995"/>
                  </a:cubicBezTo>
                  <a:cubicBezTo>
                    <a:pt x="11035" y="166408"/>
                    <a:pt x="14838" y="167614"/>
                    <a:pt x="18387" y="168097"/>
                  </a:cubicBezTo>
                  <a:cubicBezTo>
                    <a:pt x="22190" y="168579"/>
                    <a:pt x="25740" y="168579"/>
                    <a:pt x="29289" y="168097"/>
                  </a:cubicBezTo>
                  <a:cubicBezTo>
                    <a:pt x="36388" y="167372"/>
                    <a:pt x="42980" y="165442"/>
                    <a:pt x="49318" y="163029"/>
                  </a:cubicBezTo>
                  <a:cubicBezTo>
                    <a:pt x="42473" y="164236"/>
                    <a:pt x="35627" y="164959"/>
                    <a:pt x="29035" y="164718"/>
                  </a:cubicBezTo>
                  <a:cubicBezTo>
                    <a:pt x="25740" y="164477"/>
                    <a:pt x="22444" y="164236"/>
                    <a:pt x="19401" y="163270"/>
                  </a:cubicBezTo>
                  <a:cubicBezTo>
                    <a:pt x="16359" y="162547"/>
                    <a:pt x="13570" y="161099"/>
                    <a:pt x="11795" y="159168"/>
                  </a:cubicBezTo>
                  <a:cubicBezTo>
                    <a:pt x="7993" y="155549"/>
                    <a:pt x="7485" y="149758"/>
                    <a:pt x="8753" y="143967"/>
                  </a:cubicBezTo>
                  <a:cubicBezTo>
                    <a:pt x="8753" y="143001"/>
                    <a:pt x="9260" y="141312"/>
                    <a:pt x="9514" y="140106"/>
                  </a:cubicBezTo>
                  <a:close/>
                </a:path>
              </a:pathLst>
            </a:custGeom>
            <a:grpFill/>
            <a:ln w="3815" cap="flat">
              <a:noFill/>
              <a:prstDash val="solid"/>
              <a:miter/>
            </a:ln>
          </p:spPr>
          <p:txBody>
            <a:bodyPr rtlCol="0" anchor="ctr"/>
            <a:lstStyle/>
            <a:p>
              <a:endParaRPr lang="en-US" sz="1351"/>
            </a:p>
          </p:txBody>
        </p:sp>
      </p:grpSp>
      <p:grpSp>
        <p:nvGrpSpPr>
          <p:cNvPr id="33" name="Group 32">
            <a:extLst>
              <a:ext uri="{FF2B5EF4-FFF2-40B4-BE49-F238E27FC236}">
                <a16:creationId xmlns:a16="http://schemas.microsoft.com/office/drawing/2014/main" id="{656786D6-FC59-4172-9CC5-20489D09317A}"/>
              </a:ext>
            </a:extLst>
          </p:cNvPr>
          <p:cNvGrpSpPr/>
          <p:nvPr/>
        </p:nvGrpSpPr>
        <p:grpSpPr>
          <a:xfrm>
            <a:off x="9537473" y="2747541"/>
            <a:ext cx="857251" cy="739009"/>
            <a:chOff x="9527778" y="3884902"/>
            <a:chExt cx="857250" cy="739009"/>
          </a:xfrm>
        </p:grpSpPr>
        <p:sp>
          <p:nvSpPr>
            <p:cNvPr id="34" name="REST API">
              <a:extLst>
                <a:ext uri="{FF2B5EF4-FFF2-40B4-BE49-F238E27FC236}">
                  <a16:creationId xmlns:a16="http://schemas.microsoft.com/office/drawing/2014/main" id="{37663567-8035-4FA4-A200-08393FD493D0}"/>
                </a:ext>
              </a:extLst>
            </p:cNvPr>
            <p:cNvSpPr/>
            <p:nvPr/>
          </p:nvSpPr>
          <p:spPr>
            <a:xfrm>
              <a:off x="9527778" y="3884902"/>
              <a:ext cx="857250" cy="739009"/>
            </a:xfrm>
            <a:prstGeom prst="hexagon">
              <a:avLst/>
            </a:prstGeom>
            <a:solidFill>
              <a:srgbClr val="0079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35" name="Picture 2" descr="See the source image">
              <a:extLst>
                <a:ext uri="{FF2B5EF4-FFF2-40B4-BE49-F238E27FC236}">
                  <a16:creationId xmlns:a16="http://schemas.microsoft.com/office/drawing/2014/main" id="{1037E887-AE46-4299-8AC5-780B6A7915B6}"/>
                </a:ext>
              </a:extLst>
            </p:cNvPr>
            <p:cNvPicPr>
              <a:picLocks noChangeAspect="1" noChangeArrowheads="1"/>
            </p:cNvPicPr>
            <p:nvPr/>
          </p:nvPicPr>
          <p:blipFill rotWithShape="1">
            <a:blip r:embed="rId4">
              <a:clrChange>
                <a:clrFrom>
                  <a:srgbClr val="18A6D1"/>
                </a:clrFrom>
                <a:clrTo>
                  <a:srgbClr val="18A6D1">
                    <a:alpha val="0"/>
                  </a:srgbClr>
                </a:clrTo>
              </a:clrChange>
              <a:extLst>
                <a:ext uri="{28A0092B-C50C-407E-A947-70E740481C1C}">
                  <a14:useLocalDpi xmlns:a14="http://schemas.microsoft.com/office/drawing/2010/main" val="0"/>
                </a:ext>
              </a:extLst>
            </a:blip>
            <a:srcRect l="26738" t="16719" r="28404" b="23834"/>
            <a:stretch/>
          </p:blipFill>
          <p:spPr bwMode="auto">
            <a:xfrm>
              <a:off x="9796698" y="4012390"/>
              <a:ext cx="319410" cy="4613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8474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800" decel="100000"/>
                                        <p:tgtEl>
                                          <p:spTgt spid="12"/>
                                        </p:tgtEl>
                                      </p:cBhvr>
                                    </p:animEffect>
                                    <p:anim calcmode="lin" valueType="num">
                                      <p:cBhvr>
                                        <p:cTn id="8" dur="800" decel="100000" fill="hold"/>
                                        <p:tgtEl>
                                          <p:spTgt spid="12"/>
                                        </p:tgtEl>
                                        <p:attrNameLst>
                                          <p:attrName>style.rotation</p:attrName>
                                        </p:attrNameLst>
                                      </p:cBhvr>
                                      <p:tavLst>
                                        <p:tav tm="0">
                                          <p:val>
                                            <p:fltVal val="-90"/>
                                          </p:val>
                                        </p:tav>
                                        <p:tav tm="100000">
                                          <p:val>
                                            <p:fltVal val="0"/>
                                          </p:val>
                                        </p:tav>
                                      </p:tavLst>
                                    </p:anim>
                                    <p:anim calcmode="lin" valueType="num">
                                      <p:cBhvr>
                                        <p:cTn id="9" dur="800" decel="100000" fill="hold"/>
                                        <p:tgtEl>
                                          <p:spTgt spid="12"/>
                                        </p:tgtEl>
                                        <p:attrNameLst>
                                          <p:attrName>ppt_x</p:attrName>
                                        </p:attrNameLst>
                                      </p:cBhvr>
                                      <p:tavLst>
                                        <p:tav tm="0">
                                          <p:val>
                                            <p:strVal val="#ppt_x+0.4"/>
                                          </p:val>
                                        </p:tav>
                                        <p:tav tm="100000">
                                          <p:val>
                                            <p:strVal val="#ppt_x-0.05"/>
                                          </p:val>
                                        </p:tav>
                                      </p:tavLst>
                                    </p:anim>
                                    <p:anim calcmode="lin" valueType="num">
                                      <p:cBhvr>
                                        <p:cTn id="10" dur="800" decel="100000" fill="hold"/>
                                        <p:tgtEl>
                                          <p:spTgt spid="1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800" decel="100000"/>
                                        <p:tgtEl>
                                          <p:spTgt spid="9"/>
                                        </p:tgtEl>
                                      </p:cBhvr>
                                    </p:animEffect>
                                    <p:anim calcmode="lin" valueType="num">
                                      <p:cBhvr>
                                        <p:cTn id="17" dur="800" decel="100000" fill="hold"/>
                                        <p:tgtEl>
                                          <p:spTgt spid="9"/>
                                        </p:tgtEl>
                                        <p:attrNameLst>
                                          <p:attrName>style.rotation</p:attrName>
                                        </p:attrNameLst>
                                      </p:cBhvr>
                                      <p:tavLst>
                                        <p:tav tm="0">
                                          <p:val>
                                            <p:fltVal val="-90"/>
                                          </p:val>
                                        </p:tav>
                                        <p:tav tm="100000">
                                          <p:val>
                                            <p:fltVal val="0"/>
                                          </p:val>
                                        </p:tav>
                                      </p:tavLst>
                                    </p:anim>
                                    <p:anim calcmode="lin" valueType="num">
                                      <p:cBhvr>
                                        <p:cTn id="18" dur="800" decel="100000" fill="hold"/>
                                        <p:tgtEl>
                                          <p:spTgt spid="9"/>
                                        </p:tgtEl>
                                        <p:attrNameLst>
                                          <p:attrName>ppt_x</p:attrName>
                                        </p:attrNameLst>
                                      </p:cBhvr>
                                      <p:tavLst>
                                        <p:tav tm="0">
                                          <p:val>
                                            <p:strVal val="#ppt_x+0.4"/>
                                          </p:val>
                                        </p:tav>
                                        <p:tav tm="100000">
                                          <p:val>
                                            <p:strVal val="#ppt_x-0.05"/>
                                          </p:val>
                                        </p:tav>
                                      </p:tavLst>
                                    </p:anim>
                                    <p:anim calcmode="lin" valueType="num">
                                      <p:cBhvr>
                                        <p:cTn id="19" dur="800" decel="100000" fill="hold"/>
                                        <p:tgtEl>
                                          <p:spTgt spid="9"/>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par>
                          <p:cTn id="22" fill="hold">
                            <p:stCondLst>
                              <p:cond delay="2000"/>
                            </p:stCondLst>
                            <p:childTnLst>
                              <p:par>
                                <p:cTn id="23" presetID="3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800" decel="100000"/>
                                        <p:tgtEl>
                                          <p:spTgt spid="10"/>
                                        </p:tgtEl>
                                      </p:cBhvr>
                                    </p:animEffect>
                                    <p:anim calcmode="lin" valueType="num">
                                      <p:cBhvr>
                                        <p:cTn id="26" dur="800" decel="100000" fill="hold"/>
                                        <p:tgtEl>
                                          <p:spTgt spid="10"/>
                                        </p:tgtEl>
                                        <p:attrNameLst>
                                          <p:attrName>style.rotation</p:attrName>
                                        </p:attrNameLst>
                                      </p:cBhvr>
                                      <p:tavLst>
                                        <p:tav tm="0">
                                          <p:val>
                                            <p:fltVal val="-90"/>
                                          </p:val>
                                        </p:tav>
                                        <p:tav tm="100000">
                                          <p:val>
                                            <p:fltVal val="0"/>
                                          </p:val>
                                        </p:tav>
                                      </p:tavLst>
                                    </p:anim>
                                    <p:anim calcmode="lin" valueType="num">
                                      <p:cBhvr>
                                        <p:cTn id="27" dur="800" decel="100000" fill="hold"/>
                                        <p:tgtEl>
                                          <p:spTgt spid="10"/>
                                        </p:tgtEl>
                                        <p:attrNameLst>
                                          <p:attrName>ppt_x</p:attrName>
                                        </p:attrNameLst>
                                      </p:cBhvr>
                                      <p:tavLst>
                                        <p:tav tm="0">
                                          <p:val>
                                            <p:strVal val="#ppt_x+0.4"/>
                                          </p:val>
                                        </p:tav>
                                        <p:tav tm="100000">
                                          <p:val>
                                            <p:strVal val="#ppt_x-0.05"/>
                                          </p:val>
                                        </p:tav>
                                      </p:tavLst>
                                    </p:anim>
                                    <p:anim calcmode="lin" valueType="num">
                                      <p:cBhvr>
                                        <p:cTn id="28" dur="800" decel="100000" fill="hold"/>
                                        <p:tgtEl>
                                          <p:spTgt spid="10"/>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par>
                          <p:cTn id="31" fill="hold">
                            <p:stCondLst>
                              <p:cond delay="3000"/>
                            </p:stCondLst>
                            <p:childTnLst>
                              <p:par>
                                <p:cTn id="32" presetID="3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800" decel="100000"/>
                                        <p:tgtEl>
                                          <p:spTgt spid="11"/>
                                        </p:tgtEl>
                                      </p:cBhvr>
                                    </p:animEffect>
                                    <p:anim calcmode="lin" valueType="num">
                                      <p:cBhvr>
                                        <p:cTn id="35" dur="800" decel="100000" fill="hold"/>
                                        <p:tgtEl>
                                          <p:spTgt spid="11"/>
                                        </p:tgtEl>
                                        <p:attrNameLst>
                                          <p:attrName>style.rotation</p:attrName>
                                        </p:attrNameLst>
                                      </p:cBhvr>
                                      <p:tavLst>
                                        <p:tav tm="0">
                                          <p:val>
                                            <p:fltVal val="-90"/>
                                          </p:val>
                                        </p:tav>
                                        <p:tav tm="100000">
                                          <p:val>
                                            <p:fltVal val="0"/>
                                          </p:val>
                                        </p:tav>
                                      </p:tavLst>
                                    </p:anim>
                                    <p:anim calcmode="lin" valueType="num">
                                      <p:cBhvr>
                                        <p:cTn id="36" dur="800" decel="100000" fill="hold"/>
                                        <p:tgtEl>
                                          <p:spTgt spid="11"/>
                                        </p:tgtEl>
                                        <p:attrNameLst>
                                          <p:attrName>ppt_x</p:attrName>
                                        </p:attrNameLst>
                                      </p:cBhvr>
                                      <p:tavLst>
                                        <p:tav tm="0">
                                          <p:val>
                                            <p:strVal val="#ppt_x+0.4"/>
                                          </p:val>
                                        </p:tav>
                                        <p:tav tm="100000">
                                          <p:val>
                                            <p:strVal val="#ppt_x-0.05"/>
                                          </p:val>
                                        </p:tav>
                                      </p:tavLst>
                                    </p:anim>
                                    <p:anim calcmode="lin" valueType="num">
                                      <p:cBhvr>
                                        <p:cTn id="37" dur="800" decel="100000" fill="hold"/>
                                        <p:tgtEl>
                                          <p:spTgt spid="11"/>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par>
                          <p:cTn id="40" fill="hold">
                            <p:stCondLst>
                              <p:cond delay="4000"/>
                            </p:stCondLst>
                            <p:childTnLst>
                              <p:par>
                                <p:cTn id="41" presetID="3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800" decel="100000"/>
                                        <p:tgtEl>
                                          <p:spTgt spid="13"/>
                                        </p:tgtEl>
                                      </p:cBhvr>
                                    </p:animEffect>
                                    <p:anim calcmode="lin" valueType="num">
                                      <p:cBhvr>
                                        <p:cTn id="44" dur="800" decel="100000" fill="hold"/>
                                        <p:tgtEl>
                                          <p:spTgt spid="13"/>
                                        </p:tgtEl>
                                        <p:attrNameLst>
                                          <p:attrName>style.rotation</p:attrName>
                                        </p:attrNameLst>
                                      </p:cBhvr>
                                      <p:tavLst>
                                        <p:tav tm="0">
                                          <p:val>
                                            <p:fltVal val="-90"/>
                                          </p:val>
                                        </p:tav>
                                        <p:tav tm="100000">
                                          <p:val>
                                            <p:fltVal val="0"/>
                                          </p:val>
                                        </p:tav>
                                      </p:tavLst>
                                    </p:anim>
                                    <p:anim calcmode="lin" valueType="num">
                                      <p:cBhvr>
                                        <p:cTn id="45" dur="800" decel="100000" fill="hold"/>
                                        <p:tgtEl>
                                          <p:spTgt spid="13"/>
                                        </p:tgtEl>
                                        <p:attrNameLst>
                                          <p:attrName>ppt_x</p:attrName>
                                        </p:attrNameLst>
                                      </p:cBhvr>
                                      <p:tavLst>
                                        <p:tav tm="0">
                                          <p:val>
                                            <p:strVal val="#ppt_x+0.4"/>
                                          </p:val>
                                        </p:tav>
                                        <p:tav tm="100000">
                                          <p:val>
                                            <p:strVal val="#ppt_x-0.05"/>
                                          </p:val>
                                        </p:tav>
                                      </p:tavLst>
                                    </p:anim>
                                    <p:anim calcmode="lin" valueType="num">
                                      <p:cBhvr>
                                        <p:cTn id="46" dur="800" decel="100000" fill="hold"/>
                                        <p:tgtEl>
                                          <p:spTgt spid="13"/>
                                        </p:tgtEl>
                                        <p:attrNameLst>
                                          <p:attrName>ppt_y</p:attrName>
                                        </p:attrNameLst>
                                      </p:cBhvr>
                                      <p:tavLst>
                                        <p:tav tm="0">
                                          <p:val>
                                            <p:strVal val="#ppt_y-0.4"/>
                                          </p:val>
                                        </p:tav>
                                        <p:tav tm="100000">
                                          <p:val>
                                            <p:strVal val="#ppt_y+0.1"/>
                                          </p:val>
                                        </p:tav>
                                      </p:tavLst>
                                    </p:anim>
                                    <p:anim calcmode="lin" valueType="num">
                                      <p:cBhvr>
                                        <p:cTn id="47"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48"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08F73B-EB6B-4677-80DA-D7841775D93B}"/>
              </a:ext>
            </a:extLst>
          </p:cNvPr>
          <p:cNvSpPr>
            <a:spLocks noGrp="1"/>
          </p:cNvSpPr>
          <p:nvPr>
            <p:ph type="title"/>
          </p:nvPr>
        </p:nvSpPr>
        <p:spPr/>
        <p:txBody>
          <a:bodyPr/>
          <a:lstStyle/>
          <a:p>
            <a:r>
              <a:rPr lang="en-US" dirty="0"/>
              <a:t>Registries &amp; Reference Types</a:t>
            </a:r>
          </a:p>
        </p:txBody>
      </p:sp>
      <p:sp>
        <p:nvSpPr>
          <p:cNvPr id="3" name="Content Placeholder 2">
            <a:extLst>
              <a:ext uri="{FF2B5EF4-FFF2-40B4-BE49-F238E27FC236}">
                <a16:creationId xmlns:a16="http://schemas.microsoft.com/office/drawing/2014/main" id="{29192220-AA9F-49FE-877D-E2F84C587FC3}"/>
              </a:ext>
            </a:extLst>
          </p:cNvPr>
          <p:cNvSpPr>
            <a:spLocks noGrp="1"/>
          </p:cNvSpPr>
          <p:nvPr>
            <p:ph idx="1"/>
          </p:nvPr>
        </p:nvSpPr>
        <p:spPr/>
        <p:txBody>
          <a:bodyPr>
            <a:normAutofit/>
          </a:bodyPr>
          <a:lstStyle/>
          <a:p>
            <a:r>
              <a:rPr lang="en-US" sz="2667" dirty="0"/>
              <a:t>Registries are ubiquitous across all cloud providers </a:t>
            </a:r>
          </a:p>
          <a:p>
            <a:pPr lvl="1"/>
            <a:r>
              <a:rPr lang="en-US" sz="2667" dirty="0"/>
              <a:t>Cloud, On-Prem, IoT</a:t>
            </a:r>
          </a:p>
          <a:p>
            <a:r>
              <a:rPr lang="en-US" sz="2667" dirty="0"/>
              <a:t>Support performance, reliability, security capabilities from </a:t>
            </a:r>
            <a:r>
              <a:rPr lang="en-US" sz="2667" dirty="0" err="1"/>
              <a:t>dev</a:t>
            </a:r>
            <a:r>
              <a:rPr lang="en-US" sz="2667" dirty="0" err="1">
                <a:sym typeface="Wingdings" panose="05000000000000000000" pitchFamily="2" charset="2"/>
              </a:rPr>
              <a:t></a:t>
            </a:r>
            <a:r>
              <a:rPr lang="en-US" sz="2667" dirty="0" err="1"/>
              <a:t>prod</a:t>
            </a:r>
            <a:endParaRPr lang="en-US" sz="2667" dirty="0"/>
          </a:p>
          <a:p>
            <a:endParaRPr lang="en-US" sz="3200" dirty="0"/>
          </a:p>
          <a:p>
            <a:r>
              <a:rPr lang="en-US" sz="2667" b="1" i="1" dirty="0"/>
              <a:t>Users </a:t>
            </a:r>
            <a:r>
              <a:rPr lang="en-US" sz="2667" dirty="0"/>
              <a:t>want fewer services to run, configure &amp; maintain</a:t>
            </a:r>
          </a:p>
          <a:p>
            <a:r>
              <a:rPr lang="en-US" sz="2667" b="1" i="1" dirty="0"/>
              <a:t>Artifact authors </a:t>
            </a:r>
            <a:r>
              <a:rPr lang="en-US" sz="2667" dirty="0"/>
              <a:t>want to focus on their thing</a:t>
            </a:r>
          </a:p>
          <a:p>
            <a:pPr lvl="1"/>
            <a:r>
              <a:rPr lang="en-US" sz="2133" i="1" dirty="0"/>
              <a:t>Does the SPDX, </a:t>
            </a:r>
            <a:r>
              <a:rPr lang="en-US" sz="2133" i="1" dirty="0" err="1"/>
              <a:t>CycloneDX</a:t>
            </a:r>
            <a:r>
              <a:rPr lang="en-US" sz="2133" i="1" dirty="0"/>
              <a:t>, Foo Community want to design, spec, build, operate</a:t>
            </a:r>
            <a:br>
              <a:rPr lang="en-US" sz="2133" i="1" dirty="0"/>
            </a:br>
            <a:r>
              <a:rPr lang="en-US" sz="2133" b="1" i="1" dirty="0"/>
              <a:t>Y</a:t>
            </a:r>
            <a:r>
              <a:rPr lang="en-US" sz="2133" i="1" dirty="0"/>
              <a:t>et </a:t>
            </a:r>
            <a:r>
              <a:rPr lang="en-US" sz="2133" b="1" i="1" dirty="0"/>
              <a:t>A</a:t>
            </a:r>
            <a:r>
              <a:rPr lang="en-US" sz="2133" i="1" dirty="0"/>
              <a:t>nother </a:t>
            </a:r>
            <a:r>
              <a:rPr lang="en-US" sz="2133" b="1" i="1" dirty="0"/>
              <a:t>S</a:t>
            </a:r>
            <a:r>
              <a:rPr lang="en-US" sz="2133" i="1" dirty="0"/>
              <a:t>torage </a:t>
            </a:r>
            <a:r>
              <a:rPr lang="en-US" sz="2133" b="1" i="1" dirty="0"/>
              <a:t>S</a:t>
            </a:r>
            <a:r>
              <a:rPr lang="en-US" sz="2133" i="1" dirty="0"/>
              <a:t>ervice?</a:t>
            </a:r>
          </a:p>
          <a:p>
            <a:endParaRPr lang="en-US" sz="3200" dirty="0"/>
          </a:p>
        </p:txBody>
      </p:sp>
    </p:spTree>
    <p:extLst>
      <p:ext uri="{BB962C8B-B14F-4D97-AF65-F5344CB8AC3E}">
        <p14:creationId xmlns:p14="http://schemas.microsoft.com/office/powerpoint/2010/main" val="92029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56BF-A6DF-472B-BD16-5E42E0BD6BAA}"/>
              </a:ext>
            </a:extLst>
          </p:cNvPr>
          <p:cNvSpPr>
            <a:spLocks noGrp="1"/>
          </p:cNvSpPr>
          <p:nvPr>
            <p:ph type="title"/>
          </p:nvPr>
        </p:nvSpPr>
        <p:spPr>
          <a:xfrm>
            <a:off x="838200" y="1568"/>
            <a:ext cx="10515600" cy="1000968"/>
          </a:xfrm>
        </p:spPr>
        <p:txBody>
          <a:bodyPr/>
          <a:lstStyle/>
          <a:p>
            <a:r>
              <a:rPr lang="en-US"/>
              <a:t>Artifact: Reference Type Principals</a:t>
            </a:r>
            <a:endParaRPr lang="en-US" dirty="0"/>
          </a:p>
        </p:txBody>
      </p:sp>
      <p:sp>
        <p:nvSpPr>
          <p:cNvPr id="3" name="Content Placeholder 2">
            <a:extLst>
              <a:ext uri="{FF2B5EF4-FFF2-40B4-BE49-F238E27FC236}">
                <a16:creationId xmlns:a16="http://schemas.microsoft.com/office/drawing/2014/main" id="{69554784-BA96-4D6F-91A2-82F04D41EE55}"/>
              </a:ext>
            </a:extLst>
          </p:cNvPr>
          <p:cNvSpPr>
            <a:spLocks noGrp="1"/>
          </p:cNvSpPr>
          <p:nvPr>
            <p:ph idx="1"/>
          </p:nvPr>
        </p:nvSpPr>
        <p:spPr>
          <a:xfrm>
            <a:off x="838200" y="1825625"/>
            <a:ext cx="10515600" cy="4351338"/>
          </a:xfrm>
        </p:spPr>
        <p:txBody>
          <a:bodyPr>
            <a:normAutofit fontScale="92500" lnSpcReduction="20000"/>
          </a:bodyPr>
          <a:lstStyle/>
          <a:p>
            <a:r>
              <a:rPr lang="en-US" dirty="0"/>
              <a:t>Multiple artifacts exist, and none should have to create YASS</a:t>
            </a:r>
          </a:p>
          <a:p>
            <a:r>
              <a:rPr lang="en-US" dirty="0"/>
              <a:t>Persisted alongside the subject artifact</a:t>
            </a:r>
          </a:p>
          <a:p>
            <a:pPr lvl="1"/>
            <a:r>
              <a:rPr lang="en-US" dirty="0"/>
              <a:t>Solves the discovery problem &amp; network isolated/air-gapped environments</a:t>
            </a:r>
          </a:p>
          <a:p>
            <a:pPr lvl="1"/>
            <a:r>
              <a:rPr lang="en-US" dirty="0"/>
              <a:t>Reference Types artifacts can be copied with the target artifact</a:t>
            </a:r>
          </a:p>
          <a:p>
            <a:r>
              <a:rPr lang="en-US" dirty="0"/>
              <a:t>Associated with, but separable from the target artifact </a:t>
            </a:r>
          </a:p>
          <a:p>
            <a:pPr lvl="1"/>
            <a:r>
              <a:rPr lang="en-US" dirty="0"/>
              <a:t>Solves the trojan horse validation challenge</a:t>
            </a:r>
          </a:p>
          <a:p>
            <a:r>
              <a:rPr lang="en-US" dirty="0"/>
              <a:t>Target artifact must not change when adding new artifacts</a:t>
            </a:r>
          </a:p>
          <a:p>
            <a:pPr lvl="1"/>
            <a:r>
              <a:rPr lang="en-US" dirty="0"/>
              <a:t>  docker pull mcr.microsoft.com/dotnet/runtime:5.0</a:t>
            </a:r>
          </a:p>
          <a:p>
            <a:pPr lvl="1"/>
            <a:r>
              <a:rPr lang="sv-SE" dirty="0"/>
              <a:t>  docker pull mcr.microsoft.com/dotnet/runtime@sha256:ca9c27f79cfc669d74befcd93f</a:t>
            </a:r>
            <a:endParaRPr lang="en-US" dirty="0"/>
          </a:p>
          <a:p>
            <a:pPr lvl="1"/>
            <a:r>
              <a:rPr lang="en-US" dirty="0"/>
              <a:t>Helm chart references</a:t>
            </a:r>
          </a:p>
          <a:p>
            <a:pPr lvl="1"/>
            <a:r>
              <a:rPr lang="en-US" dirty="0" err="1"/>
              <a:t>Kubedeploy.yaml</a:t>
            </a:r>
            <a:r>
              <a:rPr lang="en-US" dirty="0"/>
              <a:t> references</a:t>
            </a:r>
          </a:p>
        </p:txBody>
      </p:sp>
      <p:sp>
        <p:nvSpPr>
          <p:cNvPr id="4" name="TextBox 3">
            <a:extLst>
              <a:ext uri="{FF2B5EF4-FFF2-40B4-BE49-F238E27FC236}">
                <a16:creationId xmlns:a16="http://schemas.microsoft.com/office/drawing/2014/main" id="{3CE79D16-F650-4EF1-B0E1-A3F4E1104A28}"/>
              </a:ext>
            </a:extLst>
          </p:cNvPr>
          <p:cNvSpPr txBox="1"/>
          <p:nvPr/>
        </p:nvSpPr>
        <p:spPr>
          <a:xfrm>
            <a:off x="9863720" y="6492876"/>
            <a:ext cx="4518211" cy="254044"/>
          </a:xfrm>
          <a:prstGeom prst="rect">
            <a:avLst/>
          </a:prstGeom>
          <a:noFill/>
        </p:spPr>
        <p:txBody>
          <a:bodyPr wrap="square" rtlCol="0">
            <a:spAutoFit/>
          </a:bodyPr>
          <a:lstStyle/>
          <a:p>
            <a:r>
              <a:rPr lang="en-US" sz="1051" dirty="0"/>
              <a:t>1- YASS- </a:t>
            </a:r>
            <a:r>
              <a:rPr lang="en-US" sz="1051" b="1" dirty="0"/>
              <a:t>Y</a:t>
            </a:r>
            <a:r>
              <a:rPr lang="en-US" sz="1051" dirty="0"/>
              <a:t>et </a:t>
            </a:r>
            <a:r>
              <a:rPr lang="en-US" sz="1051" b="1" dirty="0"/>
              <a:t>A</a:t>
            </a:r>
            <a:r>
              <a:rPr lang="en-US" sz="1051" dirty="0"/>
              <a:t>nother </a:t>
            </a:r>
            <a:r>
              <a:rPr lang="en-US" sz="1051" b="1" dirty="0"/>
              <a:t>S</a:t>
            </a:r>
            <a:r>
              <a:rPr lang="en-US" sz="1051" dirty="0"/>
              <a:t>torage </a:t>
            </a:r>
            <a:r>
              <a:rPr lang="en-US" sz="1051" b="1" dirty="0"/>
              <a:t>S</a:t>
            </a:r>
            <a:r>
              <a:rPr lang="en-US" sz="1051" dirty="0"/>
              <a:t>ervice</a:t>
            </a:r>
          </a:p>
        </p:txBody>
      </p:sp>
    </p:spTree>
    <p:extLst>
      <p:ext uri="{BB962C8B-B14F-4D97-AF65-F5344CB8AC3E}">
        <p14:creationId xmlns:p14="http://schemas.microsoft.com/office/powerpoint/2010/main" val="160763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764C-324B-4384-A19F-FFB5D5934E33}"/>
              </a:ext>
            </a:extLst>
          </p:cNvPr>
          <p:cNvSpPr>
            <a:spLocks noGrp="1"/>
          </p:cNvSpPr>
          <p:nvPr>
            <p:ph type="title"/>
          </p:nvPr>
        </p:nvSpPr>
        <p:spPr/>
        <p:txBody>
          <a:bodyPr/>
          <a:lstStyle/>
          <a:p>
            <a:r>
              <a:rPr lang="en-US" dirty="0"/>
              <a:t>YASS</a:t>
            </a:r>
          </a:p>
        </p:txBody>
      </p:sp>
      <p:pic>
        <p:nvPicPr>
          <p:cNvPr id="5" name="Container" descr="Icon&#10;&#10;Description automatically generated">
            <a:extLst>
              <a:ext uri="{FF2B5EF4-FFF2-40B4-BE49-F238E27FC236}">
                <a16:creationId xmlns:a16="http://schemas.microsoft.com/office/drawing/2014/main" id="{89250E12-F2C2-4841-A0D2-37C192552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341" y="2764591"/>
            <a:ext cx="1219479" cy="1219479"/>
          </a:xfrm>
          <a:prstGeom prst="rect">
            <a:avLst/>
          </a:prstGeom>
        </p:spPr>
      </p:pic>
      <p:pic>
        <p:nvPicPr>
          <p:cNvPr id="7" name="Registry-Containers">
            <a:extLst>
              <a:ext uri="{FF2B5EF4-FFF2-40B4-BE49-F238E27FC236}">
                <a16:creationId xmlns:a16="http://schemas.microsoft.com/office/drawing/2014/main" id="{51345B95-C21E-499A-9ADD-E19337F39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782" y="2336657"/>
            <a:ext cx="1878596" cy="1956871"/>
          </a:xfrm>
          <a:prstGeom prst="rect">
            <a:avLst/>
          </a:prstGeom>
        </p:spPr>
      </p:pic>
      <p:pic>
        <p:nvPicPr>
          <p:cNvPr id="8" name="Graphic 7">
            <a:extLst>
              <a:ext uri="{FF2B5EF4-FFF2-40B4-BE49-F238E27FC236}">
                <a16:creationId xmlns:a16="http://schemas.microsoft.com/office/drawing/2014/main" id="{55995998-BE10-41FA-BDB4-2EBD50F06F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33798" y="5889653"/>
            <a:ext cx="851700" cy="851700"/>
          </a:xfrm>
          <a:prstGeom prst="rect">
            <a:avLst/>
          </a:prstGeom>
        </p:spPr>
      </p:pic>
      <p:pic>
        <p:nvPicPr>
          <p:cNvPr id="9" name="SPDX">
            <a:extLst>
              <a:ext uri="{FF2B5EF4-FFF2-40B4-BE49-F238E27FC236}">
                <a16:creationId xmlns:a16="http://schemas.microsoft.com/office/drawing/2014/main" id="{6C72B236-64DD-41AC-884C-0A4BDBA66EE7}"/>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598" r="598"/>
          <a:stretch/>
        </p:blipFill>
        <p:spPr>
          <a:xfrm>
            <a:off x="9061865" y="4776889"/>
            <a:ext cx="923632" cy="934804"/>
          </a:xfrm>
          <a:prstGeom prst="rect">
            <a:avLst/>
          </a:prstGeom>
        </p:spPr>
      </p:pic>
      <p:pic>
        <p:nvPicPr>
          <p:cNvPr id="10" name="Helm" descr="Related image">
            <a:extLst>
              <a:ext uri="{FF2B5EF4-FFF2-40B4-BE49-F238E27FC236}">
                <a16:creationId xmlns:a16="http://schemas.microsoft.com/office/drawing/2014/main" id="{5EE950FD-FC72-4DFC-B1B1-C9D1C48478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7069" y="4776889"/>
            <a:ext cx="934804" cy="934804"/>
          </a:xfrm>
          <a:prstGeom prst="rect">
            <a:avLst/>
          </a:prstGeom>
          <a:noFill/>
          <a:extLst>
            <a:ext uri="{909E8E84-426E-40DD-AFC4-6F175D3DCCD1}">
              <a14:hiddenFill xmlns:a14="http://schemas.microsoft.com/office/drawing/2010/main">
                <a:solidFill>
                  <a:srgbClr val="FFFFFF"/>
                </a:solidFill>
              </a14:hiddenFill>
            </a:ext>
          </a:extLst>
        </p:spPr>
      </p:pic>
      <p:pic>
        <p:nvPicPr>
          <p:cNvPr id="11" name="OPA">
            <a:extLst>
              <a:ext uri="{FF2B5EF4-FFF2-40B4-BE49-F238E27FC236}">
                <a16:creationId xmlns:a16="http://schemas.microsoft.com/office/drawing/2014/main" id="{CB43A0FA-C122-4A1E-A381-849BD1095C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22149" y="5793180"/>
            <a:ext cx="1044643" cy="1044643"/>
          </a:xfrm>
          <a:prstGeom prst="rect">
            <a:avLst/>
          </a:prstGeom>
        </p:spPr>
      </p:pic>
      <p:pic>
        <p:nvPicPr>
          <p:cNvPr id="12" name="Picture 11" descr="Shape, icon&#10;&#10;Description automatically generated with medium confidence">
            <a:extLst>
              <a:ext uri="{FF2B5EF4-FFF2-40B4-BE49-F238E27FC236}">
                <a16:creationId xmlns:a16="http://schemas.microsoft.com/office/drawing/2014/main" id="{212BB5CB-C67A-4170-BFC8-D5A6CD98CE78}"/>
              </a:ext>
            </a:extLst>
          </p:cNvPr>
          <p:cNvPicPr>
            <a:picLocks noChangeAspect="1"/>
          </p:cNvPicPr>
          <p:nvPr/>
        </p:nvPicPr>
        <p:blipFill rotWithShape="1">
          <a:blip r:embed="rId11">
            <a:extLst>
              <a:ext uri="{28A0092B-C50C-407E-A947-70E740481C1C}">
                <a14:useLocalDpi xmlns:a14="http://schemas.microsoft.com/office/drawing/2010/main" val="0"/>
              </a:ext>
            </a:extLst>
          </a:blip>
          <a:srcRect l="17904" t="14407" r="17425" b="14455"/>
          <a:stretch/>
        </p:blipFill>
        <p:spPr>
          <a:xfrm>
            <a:off x="6867765" y="5844015"/>
            <a:ext cx="857251" cy="942975"/>
          </a:xfrm>
          <a:prstGeom prst="rect">
            <a:avLst/>
          </a:prstGeom>
        </p:spPr>
      </p:pic>
      <p:sp>
        <p:nvSpPr>
          <p:cNvPr id="13" name="TextBox 12">
            <a:extLst>
              <a:ext uri="{FF2B5EF4-FFF2-40B4-BE49-F238E27FC236}">
                <a16:creationId xmlns:a16="http://schemas.microsoft.com/office/drawing/2014/main" id="{8A6C4D9F-9466-4518-A86C-43B893547F78}"/>
              </a:ext>
            </a:extLst>
          </p:cNvPr>
          <p:cNvSpPr txBox="1"/>
          <p:nvPr/>
        </p:nvSpPr>
        <p:spPr>
          <a:xfrm>
            <a:off x="5274871" y="1314074"/>
            <a:ext cx="6096000" cy="769441"/>
          </a:xfrm>
          <a:prstGeom prst="rect">
            <a:avLst/>
          </a:prstGeom>
          <a:noFill/>
        </p:spPr>
        <p:txBody>
          <a:bodyPr wrap="square">
            <a:spAutoFit/>
          </a:bodyPr>
          <a:lstStyle/>
          <a:p>
            <a:r>
              <a:rPr lang="en-US" sz="4400" dirty="0">
                <a:solidFill>
                  <a:prstClr val="black"/>
                </a:solidFill>
                <a:latin typeface="Calibri Light" panose="020F0302020204030204"/>
                <a:ea typeface="+mj-ea"/>
                <a:cs typeface="+mj-cs"/>
                <a:sym typeface="Wingdings" panose="05000000000000000000" pitchFamily="2" charset="2"/>
              </a:rPr>
              <a:t> Artifact Registries</a:t>
            </a:r>
            <a:endParaRPr lang="en-US" sz="1800" dirty="0"/>
          </a:p>
        </p:txBody>
      </p:sp>
      <p:pic>
        <p:nvPicPr>
          <p:cNvPr id="14" name="Container" descr="Icon&#10;&#10;Description automatically generated">
            <a:extLst>
              <a:ext uri="{FF2B5EF4-FFF2-40B4-BE49-F238E27FC236}">
                <a16:creationId xmlns:a16="http://schemas.microsoft.com/office/drawing/2014/main" id="{F21C949A-DD84-4641-B559-3A41F80A8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8502" y="2764591"/>
            <a:ext cx="1219479" cy="1219479"/>
          </a:xfrm>
          <a:prstGeom prst="rect">
            <a:avLst/>
          </a:prstGeom>
        </p:spPr>
      </p:pic>
      <p:pic>
        <p:nvPicPr>
          <p:cNvPr id="15" name="CNAB" descr="Shape, icon&#10;&#10;Description automatically generated with medium confidence">
            <a:extLst>
              <a:ext uri="{FF2B5EF4-FFF2-40B4-BE49-F238E27FC236}">
                <a16:creationId xmlns:a16="http://schemas.microsoft.com/office/drawing/2014/main" id="{258D65AC-1ECF-466B-94A7-ED5C29F7A492}"/>
              </a:ext>
            </a:extLst>
          </p:cNvPr>
          <p:cNvPicPr>
            <a:picLocks noChangeAspect="1"/>
          </p:cNvPicPr>
          <p:nvPr/>
        </p:nvPicPr>
        <p:blipFill rotWithShape="1">
          <a:blip r:embed="rId11">
            <a:extLst>
              <a:ext uri="{28A0092B-C50C-407E-A947-70E740481C1C}">
                <a14:useLocalDpi xmlns:a14="http://schemas.microsoft.com/office/drawing/2010/main" val="0"/>
              </a:ext>
            </a:extLst>
          </a:blip>
          <a:srcRect l="17904" t="14407" r="17425" b="14455"/>
          <a:stretch/>
        </p:blipFill>
        <p:spPr>
          <a:xfrm>
            <a:off x="7699616" y="2957811"/>
            <a:ext cx="857251" cy="942975"/>
          </a:xfrm>
          <a:prstGeom prst="rect">
            <a:avLst/>
          </a:prstGeom>
        </p:spPr>
      </p:pic>
      <p:pic>
        <p:nvPicPr>
          <p:cNvPr id="16" name="Helm" descr="Related image">
            <a:extLst>
              <a:ext uri="{FF2B5EF4-FFF2-40B4-BE49-F238E27FC236}">
                <a16:creationId xmlns:a16="http://schemas.microsoft.com/office/drawing/2014/main" id="{04546935-DAB1-4B49-91D0-EA28D6F0CB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0839" y="2925237"/>
            <a:ext cx="934804" cy="934804"/>
          </a:xfrm>
          <a:prstGeom prst="rect">
            <a:avLst/>
          </a:prstGeom>
          <a:noFill/>
          <a:extLst>
            <a:ext uri="{909E8E84-426E-40DD-AFC4-6F175D3DCCD1}">
              <a14:hiddenFill xmlns:a14="http://schemas.microsoft.com/office/drawing/2010/main">
                <a:solidFill>
                  <a:srgbClr val="FFFFFF"/>
                </a:solidFill>
              </a14:hiddenFill>
            </a:ext>
          </a:extLst>
        </p:spPr>
      </p:pic>
      <p:pic>
        <p:nvPicPr>
          <p:cNvPr id="17" name="SPDX">
            <a:extLst>
              <a:ext uri="{FF2B5EF4-FFF2-40B4-BE49-F238E27FC236}">
                <a16:creationId xmlns:a16="http://schemas.microsoft.com/office/drawing/2014/main" id="{AA26B9F0-01F4-4C38-9BC0-1558252DA604}"/>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598" r="598"/>
          <a:stretch/>
        </p:blipFill>
        <p:spPr>
          <a:xfrm>
            <a:off x="7666425" y="2906929"/>
            <a:ext cx="923632" cy="934804"/>
          </a:xfrm>
          <a:prstGeom prst="rect">
            <a:avLst/>
          </a:prstGeom>
        </p:spPr>
      </p:pic>
      <p:pic>
        <p:nvPicPr>
          <p:cNvPr id="18" name="OPA">
            <a:extLst>
              <a:ext uri="{FF2B5EF4-FFF2-40B4-BE49-F238E27FC236}">
                <a16:creationId xmlns:a16="http://schemas.microsoft.com/office/drawing/2014/main" id="{23202EEF-89DE-45CE-801E-B524FB37F11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05920" y="2852008"/>
            <a:ext cx="1044643" cy="1044643"/>
          </a:xfrm>
          <a:prstGeom prst="rect">
            <a:avLst/>
          </a:prstGeom>
        </p:spPr>
      </p:pic>
      <p:pic>
        <p:nvPicPr>
          <p:cNvPr id="19" name="WASM">
            <a:extLst>
              <a:ext uri="{FF2B5EF4-FFF2-40B4-BE49-F238E27FC236}">
                <a16:creationId xmlns:a16="http://schemas.microsoft.com/office/drawing/2014/main" id="{2D13B4F2-D114-4D50-B4D7-6640F946D1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5167" y="2929563"/>
            <a:ext cx="851700" cy="851700"/>
          </a:xfrm>
          <a:prstGeom prst="rect">
            <a:avLst/>
          </a:prstGeom>
        </p:spPr>
      </p:pic>
      <p:pic>
        <p:nvPicPr>
          <p:cNvPr id="20" name="npm" descr="npm (software) - Wikipedia">
            <a:extLst>
              <a:ext uri="{FF2B5EF4-FFF2-40B4-BE49-F238E27FC236}">
                <a16:creationId xmlns:a16="http://schemas.microsoft.com/office/drawing/2014/main" id="{D414A92D-00EA-4433-8200-432BFC7D12B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00201" y="3296043"/>
            <a:ext cx="470969" cy="184463"/>
          </a:xfrm>
          <a:prstGeom prst="rect">
            <a:avLst/>
          </a:prstGeom>
          <a:noFill/>
          <a:extLst>
            <a:ext uri="{909E8E84-426E-40DD-AFC4-6F175D3DCCD1}">
              <a14:hiddenFill xmlns:a14="http://schemas.microsoft.com/office/drawing/2010/main">
                <a:solidFill>
                  <a:srgbClr val="FFFFFF"/>
                </a:solidFill>
              </a14:hiddenFill>
            </a:ext>
          </a:extLst>
        </p:spPr>
      </p:pic>
      <p:pic>
        <p:nvPicPr>
          <p:cNvPr id="21" name="maven" descr="Emmanouil Gkatziouras – Got Code?">
            <a:extLst>
              <a:ext uri="{FF2B5EF4-FFF2-40B4-BE49-F238E27FC236}">
                <a16:creationId xmlns:a16="http://schemas.microsoft.com/office/drawing/2014/main" id="{E83106AE-F632-4708-AB34-01518E72E6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02122" y="3308273"/>
            <a:ext cx="667124" cy="168735"/>
          </a:xfrm>
          <a:prstGeom prst="rect">
            <a:avLst/>
          </a:prstGeom>
          <a:noFill/>
          <a:extLst>
            <a:ext uri="{909E8E84-426E-40DD-AFC4-6F175D3DCCD1}">
              <a14:hiddenFill xmlns:a14="http://schemas.microsoft.com/office/drawing/2010/main">
                <a:solidFill>
                  <a:srgbClr val="FFFFFF"/>
                </a:solidFill>
              </a14:hiddenFill>
            </a:ext>
          </a:extLst>
        </p:spPr>
      </p:pic>
      <p:pic>
        <p:nvPicPr>
          <p:cNvPr id="22" name="nuget" descr="GitHub - NuGet/Home: Repo for NuGet Client issues">
            <a:extLst>
              <a:ext uri="{FF2B5EF4-FFF2-40B4-BE49-F238E27FC236}">
                <a16:creationId xmlns:a16="http://schemas.microsoft.com/office/drawing/2014/main" id="{8E0D9986-94C9-4806-95E1-5A92E831C79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55423" y="3283115"/>
            <a:ext cx="606679" cy="184463"/>
          </a:xfrm>
          <a:prstGeom prst="rect">
            <a:avLst/>
          </a:prstGeom>
          <a:noFill/>
          <a:extLst>
            <a:ext uri="{909E8E84-426E-40DD-AFC4-6F175D3DCCD1}">
              <a14:hiddenFill xmlns:a14="http://schemas.microsoft.com/office/drawing/2010/main">
                <a:solidFill>
                  <a:srgbClr val="FFFFFF"/>
                </a:solidFill>
              </a14:hiddenFill>
            </a:ext>
          </a:extLst>
        </p:spPr>
      </p:pic>
      <p:pic>
        <p:nvPicPr>
          <p:cNvPr id="23" name="rpm" descr="RPM Package Manager - Wikipedia">
            <a:extLst>
              <a:ext uri="{FF2B5EF4-FFF2-40B4-BE49-F238E27FC236}">
                <a16:creationId xmlns:a16="http://schemas.microsoft.com/office/drawing/2014/main" id="{C3DD107E-A248-47CE-AA78-5FA9F5F6BB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00201" y="3301773"/>
            <a:ext cx="422671" cy="246559"/>
          </a:xfrm>
          <a:prstGeom prst="rect">
            <a:avLst/>
          </a:prstGeom>
          <a:noFill/>
          <a:extLst>
            <a:ext uri="{909E8E84-426E-40DD-AFC4-6F175D3DCCD1}">
              <a14:hiddenFill xmlns:a14="http://schemas.microsoft.com/office/drawing/2010/main">
                <a:solidFill>
                  <a:srgbClr val="FFFFFF"/>
                </a:solidFill>
              </a14:hiddenFill>
            </a:ext>
          </a:extLst>
        </p:spPr>
      </p:pic>
      <p:pic>
        <p:nvPicPr>
          <p:cNvPr id="24" name="pypi" descr="Creating a PyPI Package on Windows - Atharva Kulkarni - Medium">
            <a:extLst>
              <a:ext uri="{FF2B5EF4-FFF2-40B4-BE49-F238E27FC236}">
                <a16:creationId xmlns:a16="http://schemas.microsoft.com/office/drawing/2014/main" id="{C32AA204-4FB3-4D0B-971F-A84C4019AEC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62132" y="3291841"/>
            <a:ext cx="511829" cy="230657"/>
          </a:xfrm>
          <a:prstGeom prst="rect">
            <a:avLst/>
          </a:prstGeom>
          <a:noFill/>
          <a:extLst>
            <a:ext uri="{909E8E84-426E-40DD-AFC4-6F175D3DCCD1}">
              <a14:hiddenFill xmlns:a14="http://schemas.microsoft.com/office/drawing/2010/main">
                <a:solidFill>
                  <a:srgbClr val="FFFFFF"/>
                </a:solidFill>
              </a14:hiddenFill>
            </a:ext>
          </a:extLst>
        </p:spPr>
      </p:pic>
      <p:pic>
        <p:nvPicPr>
          <p:cNvPr id="25" name="ruby" descr="Ruby Logo - LogoDix">
            <a:extLst>
              <a:ext uri="{FF2B5EF4-FFF2-40B4-BE49-F238E27FC236}">
                <a16:creationId xmlns:a16="http://schemas.microsoft.com/office/drawing/2014/main" id="{025DC5CC-A441-4F18-891C-1DAF3AA306A7}"/>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2875" t="19243" r="10335" b="19243"/>
          <a:stretch/>
        </p:blipFill>
        <p:spPr bwMode="auto">
          <a:xfrm>
            <a:off x="7840347" y="3283115"/>
            <a:ext cx="715135" cy="265216"/>
          </a:xfrm>
          <a:prstGeom prst="rect">
            <a:avLst/>
          </a:prstGeom>
          <a:noFill/>
          <a:extLst>
            <a:ext uri="{909E8E84-426E-40DD-AFC4-6F175D3DCCD1}">
              <a14:hiddenFill xmlns:a14="http://schemas.microsoft.com/office/drawing/2010/main">
                <a:solidFill>
                  <a:srgbClr val="FFFFFF"/>
                </a:solidFill>
              </a14:hiddenFill>
            </a:ext>
          </a:extLst>
        </p:spPr>
      </p:pic>
      <p:pic>
        <p:nvPicPr>
          <p:cNvPr id="26" name="Registry-Artifacts">
            <a:extLst>
              <a:ext uri="{FF2B5EF4-FFF2-40B4-BE49-F238E27FC236}">
                <a16:creationId xmlns:a16="http://schemas.microsoft.com/office/drawing/2014/main" id="{40A0B53B-56E5-40D2-99F0-924709955F19}"/>
              </a:ext>
            </a:extLst>
          </p:cNvPr>
          <p:cNvPicPr>
            <a:picLocks noChangeAspect="1"/>
          </p:cNvPicPr>
          <p:nvPr/>
        </p:nvPicPr>
        <p:blipFill>
          <a:blip r:embed="rId18">
            <a:clrChange>
              <a:clrFrom>
                <a:srgbClr val="FDFDFD"/>
              </a:clrFrom>
              <a:clrTo>
                <a:srgbClr val="FDFDFD">
                  <a:alpha val="0"/>
                </a:srgbClr>
              </a:clrTo>
            </a:clrChange>
          </a:blip>
          <a:stretch>
            <a:fillRect/>
          </a:stretch>
        </p:blipFill>
        <p:spPr>
          <a:xfrm>
            <a:off x="7029035" y="2279775"/>
            <a:ext cx="2104763" cy="2114287"/>
          </a:xfrm>
          <a:prstGeom prst="rect">
            <a:avLst/>
          </a:prstGeom>
        </p:spPr>
      </p:pic>
      <p:sp>
        <p:nvSpPr>
          <p:cNvPr id="27" name="YAAS">
            <a:extLst>
              <a:ext uri="{FF2B5EF4-FFF2-40B4-BE49-F238E27FC236}">
                <a16:creationId xmlns:a16="http://schemas.microsoft.com/office/drawing/2014/main" id="{7E81860E-22DF-494C-987D-137A009D90F2}"/>
              </a:ext>
            </a:extLst>
          </p:cNvPr>
          <p:cNvSpPr txBox="1"/>
          <p:nvPr/>
        </p:nvSpPr>
        <p:spPr>
          <a:xfrm>
            <a:off x="4355161" y="2517279"/>
            <a:ext cx="1665841" cy="2062103"/>
          </a:xfrm>
          <a:prstGeom prst="rect">
            <a:avLst/>
          </a:prstGeom>
          <a:noFill/>
        </p:spPr>
        <p:txBody>
          <a:bodyPr wrap="none" rtlCol="0">
            <a:spAutoFit/>
          </a:bodyPr>
          <a:lstStyle/>
          <a:p>
            <a:r>
              <a:rPr lang="en-US" sz="3200" b="1" dirty="0">
                <a:solidFill>
                  <a:schemeClr val="bg1"/>
                </a:solidFill>
              </a:rPr>
              <a:t>Y</a:t>
            </a:r>
            <a:r>
              <a:rPr lang="en-US" sz="3200" dirty="0"/>
              <a:t>et</a:t>
            </a:r>
          </a:p>
          <a:p>
            <a:r>
              <a:rPr lang="en-US" sz="3200" b="1" dirty="0">
                <a:solidFill>
                  <a:schemeClr val="bg1"/>
                </a:solidFill>
              </a:rPr>
              <a:t>A</a:t>
            </a:r>
            <a:r>
              <a:rPr lang="en-US" sz="3200" dirty="0"/>
              <a:t>nother</a:t>
            </a:r>
          </a:p>
          <a:p>
            <a:r>
              <a:rPr lang="en-US" sz="3200" b="1" dirty="0">
                <a:solidFill>
                  <a:schemeClr val="bg1"/>
                </a:solidFill>
              </a:rPr>
              <a:t>S</a:t>
            </a:r>
            <a:r>
              <a:rPr lang="en-US" sz="3200" dirty="0"/>
              <a:t>torage</a:t>
            </a:r>
          </a:p>
          <a:p>
            <a:r>
              <a:rPr lang="en-US" sz="3200" b="1" dirty="0">
                <a:solidFill>
                  <a:schemeClr val="bg1"/>
                </a:solidFill>
              </a:rPr>
              <a:t>S</a:t>
            </a:r>
            <a:r>
              <a:rPr lang="en-US" sz="3200" dirty="0"/>
              <a:t>olution</a:t>
            </a:r>
          </a:p>
        </p:txBody>
      </p:sp>
      <p:sp>
        <p:nvSpPr>
          <p:cNvPr id="28" name="Y">
            <a:extLst>
              <a:ext uri="{FF2B5EF4-FFF2-40B4-BE49-F238E27FC236}">
                <a16:creationId xmlns:a16="http://schemas.microsoft.com/office/drawing/2014/main" id="{864A6E73-A5D3-404A-A21B-11F9C58A777C}"/>
              </a:ext>
            </a:extLst>
          </p:cNvPr>
          <p:cNvSpPr txBox="1"/>
          <p:nvPr/>
        </p:nvSpPr>
        <p:spPr>
          <a:xfrm>
            <a:off x="4349573" y="2514118"/>
            <a:ext cx="458780" cy="584775"/>
          </a:xfrm>
          <a:prstGeom prst="rect">
            <a:avLst/>
          </a:prstGeom>
          <a:noFill/>
        </p:spPr>
        <p:txBody>
          <a:bodyPr wrap="none" rtlCol="0">
            <a:spAutoFit/>
          </a:bodyPr>
          <a:lstStyle/>
          <a:p>
            <a:r>
              <a:rPr lang="en-US" sz="3200" b="1" dirty="0"/>
              <a:t>Y</a:t>
            </a:r>
            <a:endParaRPr lang="en-US" sz="3200" dirty="0"/>
          </a:p>
        </p:txBody>
      </p:sp>
      <p:sp>
        <p:nvSpPr>
          <p:cNvPr id="29" name="A">
            <a:extLst>
              <a:ext uri="{FF2B5EF4-FFF2-40B4-BE49-F238E27FC236}">
                <a16:creationId xmlns:a16="http://schemas.microsoft.com/office/drawing/2014/main" id="{3B87B899-058F-4FA6-B632-4EA180A6D8C5}"/>
              </a:ext>
            </a:extLst>
          </p:cNvPr>
          <p:cNvSpPr txBox="1"/>
          <p:nvPr/>
        </p:nvSpPr>
        <p:spPr>
          <a:xfrm>
            <a:off x="4357978" y="3009386"/>
            <a:ext cx="481222" cy="584775"/>
          </a:xfrm>
          <a:prstGeom prst="rect">
            <a:avLst/>
          </a:prstGeom>
          <a:noFill/>
        </p:spPr>
        <p:txBody>
          <a:bodyPr wrap="none" rtlCol="0">
            <a:spAutoFit/>
          </a:bodyPr>
          <a:lstStyle/>
          <a:p>
            <a:r>
              <a:rPr lang="en-US" sz="3200" b="1" dirty="0"/>
              <a:t>A</a:t>
            </a:r>
            <a:endParaRPr lang="en-US" sz="3200" dirty="0"/>
          </a:p>
        </p:txBody>
      </p:sp>
      <p:sp>
        <p:nvSpPr>
          <p:cNvPr id="30" name="S1">
            <a:extLst>
              <a:ext uri="{FF2B5EF4-FFF2-40B4-BE49-F238E27FC236}">
                <a16:creationId xmlns:a16="http://schemas.microsoft.com/office/drawing/2014/main" id="{5E2F8705-13BA-4C8B-9524-2848C83639AB}"/>
              </a:ext>
            </a:extLst>
          </p:cNvPr>
          <p:cNvSpPr txBox="1"/>
          <p:nvPr/>
        </p:nvSpPr>
        <p:spPr>
          <a:xfrm>
            <a:off x="4359191" y="3488962"/>
            <a:ext cx="458780" cy="584775"/>
          </a:xfrm>
          <a:prstGeom prst="rect">
            <a:avLst/>
          </a:prstGeom>
          <a:noFill/>
        </p:spPr>
        <p:txBody>
          <a:bodyPr wrap="none" rtlCol="0">
            <a:spAutoFit/>
          </a:bodyPr>
          <a:lstStyle/>
          <a:p>
            <a:r>
              <a:rPr lang="en-US" sz="3200" b="1" dirty="0"/>
              <a:t>S</a:t>
            </a:r>
            <a:endParaRPr lang="en-US" sz="3200" dirty="0"/>
          </a:p>
        </p:txBody>
      </p:sp>
      <p:sp>
        <p:nvSpPr>
          <p:cNvPr id="31" name="S2">
            <a:extLst>
              <a:ext uri="{FF2B5EF4-FFF2-40B4-BE49-F238E27FC236}">
                <a16:creationId xmlns:a16="http://schemas.microsoft.com/office/drawing/2014/main" id="{93364448-22F5-4A5A-9804-1B4DD6C3F7D2}"/>
              </a:ext>
            </a:extLst>
          </p:cNvPr>
          <p:cNvSpPr txBox="1"/>
          <p:nvPr/>
        </p:nvSpPr>
        <p:spPr>
          <a:xfrm>
            <a:off x="4360859" y="3984070"/>
            <a:ext cx="458780" cy="584775"/>
          </a:xfrm>
          <a:prstGeom prst="rect">
            <a:avLst/>
          </a:prstGeom>
          <a:noFill/>
        </p:spPr>
        <p:txBody>
          <a:bodyPr wrap="none" rtlCol="0">
            <a:spAutoFit/>
          </a:bodyPr>
          <a:lstStyle/>
          <a:p>
            <a:r>
              <a:rPr lang="en-US" sz="3200" b="1" dirty="0"/>
              <a:t>S</a:t>
            </a:r>
            <a:endParaRPr lang="en-US" sz="3200" dirty="0"/>
          </a:p>
        </p:txBody>
      </p:sp>
      <p:sp>
        <p:nvSpPr>
          <p:cNvPr id="32" name="S2">
            <a:extLst>
              <a:ext uri="{FF2B5EF4-FFF2-40B4-BE49-F238E27FC236}">
                <a16:creationId xmlns:a16="http://schemas.microsoft.com/office/drawing/2014/main" id="{E00DB4CF-174D-475B-B753-ABACB6E982D7}"/>
              </a:ext>
            </a:extLst>
          </p:cNvPr>
          <p:cNvSpPr txBox="1"/>
          <p:nvPr/>
        </p:nvSpPr>
        <p:spPr>
          <a:xfrm>
            <a:off x="4013405" y="2066961"/>
            <a:ext cx="320922" cy="584775"/>
          </a:xfrm>
          <a:prstGeom prst="rect">
            <a:avLst/>
          </a:prstGeom>
          <a:noFill/>
        </p:spPr>
        <p:txBody>
          <a:bodyPr wrap="none" rtlCol="0">
            <a:spAutoFit/>
          </a:bodyPr>
          <a:lstStyle/>
          <a:p>
            <a:r>
              <a:rPr lang="en-US" sz="3200" b="1" dirty="0"/>
              <a:t>!</a:t>
            </a:r>
            <a:endParaRPr lang="en-US" sz="3200" dirty="0"/>
          </a:p>
        </p:txBody>
      </p:sp>
      <p:sp>
        <p:nvSpPr>
          <p:cNvPr id="35" name="TextBox 34">
            <a:extLst>
              <a:ext uri="{FF2B5EF4-FFF2-40B4-BE49-F238E27FC236}">
                <a16:creationId xmlns:a16="http://schemas.microsoft.com/office/drawing/2014/main" id="{4D300D23-B502-4B71-80B6-75A9DC9DC714}"/>
              </a:ext>
            </a:extLst>
          </p:cNvPr>
          <p:cNvSpPr txBox="1"/>
          <p:nvPr/>
        </p:nvSpPr>
        <p:spPr>
          <a:xfrm>
            <a:off x="439420" y="1312859"/>
            <a:ext cx="4987851" cy="769441"/>
          </a:xfrm>
          <a:prstGeom prst="rect">
            <a:avLst/>
          </a:prstGeom>
          <a:noFill/>
        </p:spPr>
        <p:txBody>
          <a:bodyPr wrap="square">
            <a:spAutoFit/>
          </a:bodyPr>
          <a:lstStyle/>
          <a:p>
            <a:r>
              <a:rPr lang="en-US" sz="4400" dirty="0">
                <a:solidFill>
                  <a:prstClr val="black"/>
                </a:solidFill>
                <a:latin typeface="Calibri Light" panose="020F0302020204030204"/>
                <a:ea typeface="+mj-ea"/>
                <a:cs typeface="+mj-cs"/>
              </a:rPr>
              <a:t>Container Registries</a:t>
            </a:r>
          </a:p>
        </p:txBody>
      </p:sp>
    </p:spTree>
    <p:extLst>
      <p:ext uri="{BB962C8B-B14F-4D97-AF65-F5344CB8AC3E}">
        <p14:creationId xmlns:p14="http://schemas.microsoft.com/office/powerpoint/2010/main" val="193602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accel="50000" decel="50000" fill="hold" nodeType="withEffect">
                                  <p:stCondLst>
                                    <p:cond delay="0"/>
                                  </p:stCondLst>
                                  <p:childTnLst>
                                    <p:animMotion origin="layout" path="M -4.16667E-6 -4.81481E-6 L -0.00026 0.34491 " pathEditMode="relative" rAng="0" ptsTypes="AA">
                                      <p:cBhvr>
                                        <p:cTn id="9" dur="1000" fill="hold"/>
                                        <p:tgtEl>
                                          <p:spTgt spid="5"/>
                                        </p:tgtEl>
                                        <p:attrNameLst>
                                          <p:attrName>ppt_x</p:attrName>
                                          <p:attrName>ppt_y</p:attrName>
                                        </p:attrNameLst>
                                      </p:cBhvr>
                                      <p:rCtr x="-13" y="17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xit" presetSubtype="4" fill="hold" grpId="1" nodeType="clickEffect">
                                  <p:stCondLst>
                                    <p:cond delay="0"/>
                                  </p:stCondLst>
                                  <p:childTnLst>
                                    <p:anim calcmode="lin" valueType="num">
                                      <p:cBhvr additive="base">
                                        <p:cTn id="51" dur="500"/>
                                        <p:tgtEl>
                                          <p:spTgt spid="27"/>
                                        </p:tgtEl>
                                        <p:attrNameLst>
                                          <p:attrName>ppt_x</p:attrName>
                                        </p:attrNameLst>
                                      </p:cBhvr>
                                      <p:tavLst>
                                        <p:tav tm="0">
                                          <p:val>
                                            <p:strVal val="ppt_x"/>
                                          </p:val>
                                        </p:tav>
                                        <p:tav tm="100000">
                                          <p:val>
                                            <p:strVal val="ppt_x"/>
                                          </p:val>
                                        </p:tav>
                                      </p:tavLst>
                                    </p:anim>
                                    <p:anim calcmode="lin" valueType="num">
                                      <p:cBhvr additive="base">
                                        <p:cTn id="52" dur="500"/>
                                        <p:tgtEl>
                                          <p:spTgt spid="27"/>
                                        </p:tgtEl>
                                        <p:attrNameLst>
                                          <p:attrName>ppt_y</p:attrName>
                                        </p:attrNameLst>
                                      </p:cBhvr>
                                      <p:tavLst>
                                        <p:tav tm="0">
                                          <p:val>
                                            <p:strVal val="ppt_y"/>
                                          </p:val>
                                        </p:tav>
                                        <p:tav tm="100000">
                                          <p:val>
                                            <p:strVal val="1+ppt_h/2"/>
                                          </p:val>
                                        </p:tav>
                                      </p:tavLst>
                                    </p:anim>
                                    <p:set>
                                      <p:cBhvr>
                                        <p:cTn id="53" dur="1" fill="hold">
                                          <p:stCondLst>
                                            <p:cond delay="499"/>
                                          </p:stCondLst>
                                        </p:cTn>
                                        <p:tgtEl>
                                          <p:spTgt spid="27"/>
                                        </p:tgtEl>
                                        <p:attrNameLst>
                                          <p:attrName>style.visibility</p:attrName>
                                        </p:attrNameLst>
                                      </p:cBhvr>
                                      <p:to>
                                        <p:strVal val="hidden"/>
                                      </p:to>
                                    </p:set>
                                  </p:childTnLst>
                                </p:cTn>
                              </p:par>
                              <p:par>
                                <p:cTn id="54" presetID="42" presetClass="path" presetSubtype="0" accel="33333" decel="66667" fill="hold" grpId="1" nodeType="withEffect">
                                  <p:stCondLst>
                                    <p:cond delay="0"/>
                                  </p:stCondLst>
                                  <p:childTnLst>
                                    <p:animMotion origin="layout" path="M -8.33333E-7 -4.44444E-6 L -0.00443 -0.06828 " pathEditMode="relative" rAng="0" ptsTypes="AA">
                                      <p:cBhvr>
                                        <p:cTn id="55" dur="750" fill="hold"/>
                                        <p:tgtEl>
                                          <p:spTgt spid="28"/>
                                        </p:tgtEl>
                                        <p:attrNameLst>
                                          <p:attrName>ppt_x</p:attrName>
                                          <p:attrName>ppt_y</p:attrName>
                                        </p:attrNameLst>
                                      </p:cBhvr>
                                      <p:rCtr x="-221" y="-3426"/>
                                    </p:animMotion>
                                  </p:childTnLst>
                                </p:cTn>
                              </p:par>
                              <p:par>
                                <p:cTn id="56" presetID="42" presetClass="path" presetSubtype="0" accel="33333" decel="66667" fill="hold" grpId="1" nodeType="withEffect">
                                  <p:stCondLst>
                                    <p:cond delay="0"/>
                                  </p:stCondLst>
                                  <p:childTnLst>
                                    <p:animMotion origin="layout" path="M -4.16667E-6 3.33333E-6 L 0.00912 -0.14051 " pathEditMode="relative" rAng="0" ptsTypes="AA">
                                      <p:cBhvr>
                                        <p:cTn id="57" dur="750" fill="hold"/>
                                        <p:tgtEl>
                                          <p:spTgt spid="29"/>
                                        </p:tgtEl>
                                        <p:attrNameLst>
                                          <p:attrName>ppt_x</p:attrName>
                                          <p:attrName>ppt_y</p:attrName>
                                        </p:attrNameLst>
                                      </p:cBhvr>
                                      <p:rCtr x="456" y="-7037"/>
                                    </p:animMotion>
                                  </p:childTnLst>
                                </p:cTn>
                              </p:par>
                              <p:par>
                                <p:cTn id="58" presetID="42" presetClass="path" presetSubtype="0" accel="33333" decel="66667" fill="hold" grpId="1" nodeType="withEffect">
                                  <p:stCondLst>
                                    <p:cond delay="0"/>
                                  </p:stCondLst>
                                  <p:childTnLst>
                                    <p:animMotion origin="layout" path="M -8.33333E-7 -4.07407E-6 L 0.03047 -0.21041 " pathEditMode="relative" rAng="0" ptsTypes="AA">
                                      <p:cBhvr>
                                        <p:cTn id="59" dur="750" fill="hold"/>
                                        <p:tgtEl>
                                          <p:spTgt spid="30"/>
                                        </p:tgtEl>
                                        <p:attrNameLst>
                                          <p:attrName>ppt_x</p:attrName>
                                          <p:attrName>ppt_y</p:attrName>
                                        </p:attrNameLst>
                                      </p:cBhvr>
                                      <p:rCtr x="1523" y="-10532"/>
                                    </p:animMotion>
                                  </p:childTnLst>
                                </p:cTn>
                              </p:par>
                              <p:par>
                                <p:cTn id="60" presetID="42" presetClass="path" presetSubtype="0" accel="33333" decel="66667" fill="hold" grpId="1" nodeType="withEffect">
                                  <p:stCondLst>
                                    <p:cond delay="0"/>
                                  </p:stCondLst>
                                  <p:childTnLst>
                                    <p:animMotion origin="layout" path="M -1.04167E-6 3.7037E-6 L 0.04583 -0.28334 " pathEditMode="relative" rAng="0" ptsTypes="AA">
                                      <p:cBhvr>
                                        <p:cTn id="61" dur="750" fill="hold"/>
                                        <p:tgtEl>
                                          <p:spTgt spid="31"/>
                                        </p:tgtEl>
                                        <p:attrNameLst>
                                          <p:attrName>ppt_x</p:attrName>
                                          <p:attrName>ppt_y</p:attrName>
                                        </p:attrNameLst>
                                      </p:cBhvr>
                                      <p:rCtr x="2292" y="-14167"/>
                                    </p:animMotion>
                                  </p:childTnLst>
                                </p:cTn>
                              </p:par>
                            </p:childTnLst>
                          </p:cTn>
                        </p:par>
                        <p:par>
                          <p:cTn id="62" fill="hold">
                            <p:stCondLst>
                              <p:cond delay="750"/>
                            </p:stCondLst>
                            <p:childTnLst>
                              <p:par>
                                <p:cTn id="63" presetID="10" presetClass="entr" presetSubtype="0" fill="hold" grpId="0"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par>
                                <p:cTn id="66" presetID="10" presetClass="exit" presetSubtype="0" fill="hold" nodeType="withEffect">
                                  <p:stCondLst>
                                    <p:cond delay="0"/>
                                  </p:stCondLst>
                                  <p:childTnLst>
                                    <p:animEffect transition="out" filter="fade">
                                      <p:cBhvr>
                                        <p:cTn id="67" dur="500"/>
                                        <p:tgtEl>
                                          <p:spTgt spid="8"/>
                                        </p:tgtEl>
                                      </p:cBhvr>
                                    </p:animEffect>
                                    <p:set>
                                      <p:cBhvr>
                                        <p:cTn id="68" dur="1" fill="hold">
                                          <p:stCondLst>
                                            <p:cond delay="499"/>
                                          </p:stCondLst>
                                        </p:cTn>
                                        <p:tgtEl>
                                          <p:spTgt spid="8"/>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9"/>
                                        </p:tgtEl>
                                      </p:cBhvr>
                                    </p:animEffect>
                                    <p:set>
                                      <p:cBhvr>
                                        <p:cTn id="71" dur="1" fill="hold">
                                          <p:stCondLst>
                                            <p:cond delay="499"/>
                                          </p:stCondLst>
                                        </p:cTn>
                                        <p:tgtEl>
                                          <p:spTgt spid="9"/>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0"/>
                                        </p:tgtEl>
                                      </p:cBhvr>
                                    </p:animEffect>
                                    <p:set>
                                      <p:cBhvr>
                                        <p:cTn id="74" dur="1" fill="hold">
                                          <p:stCondLst>
                                            <p:cond delay="499"/>
                                          </p:stCondLst>
                                        </p:cTn>
                                        <p:tgtEl>
                                          <p:spTgt spid="10"/>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11"/>
                                        </p:tgtEl>
                                      </p:cBhvr>
                                    </p:animEffect>
                                    <p:set>
                                      <p:cBhvr>
                                        <p:cTn id="77" dur="1" fill="hold">
                                          <p:stCondLst>
                                            <p:cond delay="499"/>
                                          </p:stCondLst>
                                        </p:cTn>
                                        <p:tgtEl>
                                          <p:spTgt spid="11"/>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wipe(left)">
                                      <p:cBhvr>
                                        <p:cTn id="85" dur="500"/>
                                        <p:tgtEl>
                                          <p:spTgt spid="13"/>
                                        </p:tgtEl>
                                      </p:cBhvr>
                                    </p:animEffect>
                                  </p:childTnLst>
                                </p:cTn>
                              </p:par>
                              <p:par>
                                <p:cTn id="86" presetID="10" presetClass="entr" presetSubtype="0" fill="hold"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fade">
                                      <p:cBhvr>
                                        <p:cTn id="93" dur="500"/>
                                        <p:tgtEl>
                                          <p:spTgt spid="15"/>
                                        </p:tgtEl>
                                      </p:cBhvr>
                                    </p:animEffect>
                                  </p:childTnLst>
                                </p:cTn>
                              </p:par>
                              <p:par>
                                <p:cTn id="94" presetID="42" presetClass="path" presetSubtype="0" accel="50000" decel="50000" fill="hold" nodeType="withEffect">
                                  <p:stCondLst>
                                    <p:cond delay="0"/>
                                  </p:stCondLst>
                                  <p:childTnLst>
                                    <p:animMotion origin="layout" path="M -6.25E-7 3.33333E-6 L -0.06862 0.42152 " pathEditMode="relative" rAng="0" ptsTypes="AA">
                                      <p:cBhvr>
                                        <p:cTn id="95" dur="1000" fill="hold"/>
                                        <p:tgtEl>
                                          <p:spTgt spid="15"/>
                                        </p:tgtEl>
                                        <p:attrNameLst>
                                          <p:attrName>ppt_x</p:attrName>
                                          <p:attrName>ppt_y</p:attrName>
                                        </p:attrNameLst>
                                      </p:cBhvr>
                                      <p:rCtr x="-3438" y="21065"/>
                                    </p:animMotion>
                                  </p:childTnLst>
                                </p:cTn>
                              </p:par>
                            </p:childTnLst>
                          </p:cTn>
                        </p:par>
                        <p:par>
                          <p:cTn id="96" fill="hold">
                            <p:stCondLst>
                              <p:cond delay="1000"/>
                            </p:stCondLst>
                            <p:childTnLst>
                              <p:par>
                                <p:cTn id="97" presetID="2" presetClass="entr" presetSubtype="8" fill="hold" nodeType="afterEffect">
                                  <p:stCondLst>
                                    <p:cond delay="0"/>
                                  </p:stCondLst>
                                  <p:childTnLst>
                                    <p:set>
                                      <p:cBhvr>
                                        <p:cTn id="98" dur="1" fill="hold">
                                          <p:stCondLst>
                                            <p:cond delay="0"/>
                                          </p:stCondLst>
                                        </p:cTn>
                                        <p:tgtEl>
                                          <p:spTgt spid="18"/>
                                        </p:tgtEl>
                                        <p:attrNameLst>
                                          <p:attrName>style.visibility</p:attrName>
                                        </p:attrNameLst>
                                      </p:cBhvr>
                                      <p:to>
                                        <p:strVal val="visible"/>
                                      </p:to>
                                    </p:set>
                                    <p:anim calcmode="lin" valueType="num">
                                      <p:cBhvr additive="base">
                                        <p:cTn id="99" dur="500" fill="hold"/>
                                        <p:tgtEl>
                                          <p:spTgt spid="18"/>
                                        </p:tgtEl>
                                        <p:attrNameLst>
                                          <p:attrName>ppt_x</p:attrName>
                                        </p:attrNameLst>
                                      </p:cBhvr>
                                      <p:tavLst>
                                        <p:tav tm="0">
                                          <p:val>
                                            <p:strVal val="0-#ppt_w/2"/>
                                          </p:val>
                                        </p:tav>
                                        <p:tav tm="100000">
                                          <p:val>
                                            <p:strVal val="#ppt_x"/>
                                          </p:val>
                                        </p:tav>
                                      </p:tavLst>
                                    </p:anim>
                                    <p:anim calcmode="lin" valueType="num">
                                      <p:cBhvr additive="base">
                                        <p:cTn id="100" dur="500" fill="hold"/>
                                        <p:tgtEl>
                                          <p:spTgt spid="18"/>
                                        </p:tgtEl>
                                        <p:attrNameLst>
                                          <p:attrName>ppt_y</p:attrName>
                                        </p:attrNameLst>
                                      </p:cBhvr>
                                      <p:tavLst>
                                        <p:tav tm="0">
                                          <p:val>
                                            <p:strVal val="#ppt_y"/>
                                          </p:val>
                                        </p:tav>
                                        <p:tav tm="100000">
                                          <p:val>
                                            <p:strVal val="#ppt_y"/>
                                          </p:val>
                                        </p:tav>
                                      </p:tavLst>
                                    </p:anim>
                                  </p:childTnLst>
                                </p:cTn>
                              </p:par>
                              <p:par>
                                <p:cTn id="101" presetID="42" presetClass="path" presetSubtype="0" accel="50000" decel="50000" fill="hold" nodeType="withEffect">
                                  <p:stCondLst>
                                    <p:cond delay="0"/>
                                  </p:stCondLst>
                                  <p:childTnLst>
                                    <p:animMotion origin="layout" path="M -6.25E-7 -4.81481E-6 L 0.02409 0.42778 " pathEditMode="relative" rAng="0" ptsTypes="AA">
                                      <p:cBhvr>
                                        <p:cTn id="102" dur="1000" fill="hold"/>
                                        <p:tgtEl>
                                          <p:spTgt spid="18"/>
                                        </p:tgtEl>
                                        <p:attrNameLst>
                                          <p:attrName>ppt_x</p:attrName>
                                          <p:attrName>ppt_y</p:attrName>
                                        </p:attrNameLst>
                                      </p:cBhvr>
                                      <p:rCtr x="1198" y="21389"/>
                                    </p:animMotion>
                                  </p:childTnLst>
                                </p:cTn>
                              </p:par>
                            </p:childTnLst>
                          </p:cTn>
                        </p:par>
                        <p:par>
                          <p:cTn id="103" fill="hold">
                            <p:stCondLst>
                              <p:cond delay="2000"/>
                            </p:stCondLst>
                            <p:childTnLst>
                              <p:par>
                                <p:cTn id="104" presetID="10" presetClass="entr" presetSubtype="0" fill="hold" nodeType="after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fade">
                                      <p:cBhvr>
                                        <p:cTn id="106" dur="500"/>
                                        <p:tgtEl>
                                          <p:spTgt spid="19"/>
                                        </p:tgtEl>
                                      </p:cBhvr>
                                    </p:animEffect>
                                  </p:childTnLst>
                                </p:cTn>
                              </p:par>
                              <p:par>
                                <p:cTn id="107" presetID="42" presetClass="path" presetSubtype="0" accel="50000" decel="50000" fill="hold" nodeType="withEffect">
                                  <p:stCondLst>
                                    <p:cond delay="0"/>
                                  </p:stCondLst>
                                  <p:childTnLst>
                                    <p:animMotion origin="layout" path="M -1.04167E-6 2.96296E-6 L 0.11602 0.43148 " pathEditMode="relative" rAng="0" ptsTypes="AA">
                                      <p:cBhvr>
                                        <p:cTn id="108" dur="1000" fill="hold"/>
                                        <p:tgtEl>
                                          <p:spTgt spid="19"/>
                                        </p:tgtEl>
                                        <p:attrNameLst>
                                          <p:attrName>ppt_x</p:attrName>
                                          <p:attrName>ppt_y</p:attrName>
                                        </p:attrNameLst>
                                      </p:cBhvr>
                                      <p:rCtr x="5794" y="21574"/>
                                    </p:animMotion>
                                  </p:childTnLst>
                                </p:cTn>
                              </p:par>
                            </p:childTnLst>
                          </p:cTn>
                        </p:par>
                        <p:par>
                          <p:cTn id="109" fill="hold">
                            <p:stCondLst>
                              <p:cond delay="3000"/>
                            </p:stCondLst>
                            <p:childTnLst>
                              <p:par>
                                <p:cTn id="110" presetID="2" presetClass="entr" presetSubtype="8" fill="hold" nodeType="afterEffect">
                                  <p:stCondLst>
                                    <p:cond delay="0"/>
                                  </p:stCondLst>
                                  <p:childTnLst>
                                    <p:set>
                                      <p:cBhvr>
                                        <p:cTn id="111" dur="1" fill="hold">
                                          <p:stCondLst>
                                            <p:cond delay="0"/>
                                          </p:stCondLst>
                                        </p:cTn>
                                        <p:tgtEl>
                                          <p:spTgt spid="17"/>
                                        </p:tgtEl>
                                        <p:attrNameLst>
                                          <p:attrName>style.visibility</p:attrName>
                                        </p:attrNameLst>
                                      </p:cBhvr>
                                      <p:to>
                                        <p:strVal val="visible"/>
                                      </p:to>
                                    </p:set>
                                    <p:anim calcmode="lin" valueType="num">
                                      <p:cBhvr additive="base">
                                        <p:cTn id="112" dur="500" fill="hold"/>
                                        <p:tgtEl>
                                          <p:spTgt spid="17"/>
                                        </p:tgtEl>
                                        <p:attrNameLst>
                                          <p:attrName>ppt_x</p:attrName>
                                        </p:attrNameLst>
                                      </p:cBhvr>
                                      <p:tavLst>
                                        <p:tav tm="0">
                                          <p:val>
                                            <p:strVal val="0-#ppt_w/2"/>
                                          </p:val>
                                        </p:tav>
                                        <p:tav tm="100000">
                                          <p:val>
                                            <p:strVal val="#ppt_x"/>
                                          </p:val>
                                        </p:tav>
                                      </p:tavLst>
                                    </p:anim>
                                    <p:anim calcmode="lin" valueType="num">
                                      <p:cBhvr additive="base">
                                        <p:cTn id="113" dur="500" fill="hold"/>
                                        <p:tgtEl>
                                          <p:spTgt spid="17"/>
                                        </p:tgtEl>
                                        <p:attrNameLst>
                                          <p:attrName>ppt_y</p:attrName>
                                        </p:attrNameLst>
                                      </p:cBhvr>
                                      <p:tavLst>
                                        <p:tav tm="0">
                                          <p:val>
                                            <p:strVal val="#ppt_y"/>
                                          </p:val>
                                        </p:tav>
                                        <p:tav tm="100000">
                                          <p:val>
                                            <p:strVal val="#ppt_y"/>
                                          </p:val>
                                        </p:tav>
                                      </p:tavLst>
                                    </p:anim>
                                  </p:childTnLst>
                                </p:cTn>
                              </p:par>
                              <p:par>
                                <p:cTn id="114" presetID="42" presetClass="path" presetSubtype="0" accel="50000" decel="50000" fill="hold" nodeType="withEffect">
                                  <p:stCondLst>
                                    <p:cond delay="0"/>
                                  </p:stCondLst>
                                  <p:childTnLst>
                                    <p:animMotion origin="layout" path="M -6.25E-7 -4.81481E-6 L 0.11185 0.27223 " pathEditMode="relative" rAng="0" ptsTypes="AA">
                                      <p:cBhvr>
                                        <p:cTn id="115" dur="1000" fill="hold"/>
                                        <p:tgtEl>
                                          <p:spTgt spid="17"/>
                                        </p:tgtEl>
                                        <p:attrNameLst>
                                          <p:attrName>ppt_x</p:attrName>
                                          <p:attrName>ppt_y</p:attrName>
                                        </p:attrNameLst>
                                      </p:cBhvr>
                                      <p:rCtr x="5586" y="13611"/>
                                    </p:animMotion>
                                  </p:childTnLst>
                                </p:cTn>
                              </p:par>
                            </p:childTnLst>
                          </p:cTn>
                        </p:par>
                        <p:par>
                          <p:cTn id="116" fill="hold">
                            <p:stCondLst>
                              <p:cond delay="4000"/>
                            </p:stCondLst>
                            <p:childTnLst>
                              <p:par>
                                <p:cTn id="117" presetID="2" presetClass="entr" presetSubtype="8" fill="hold" nodeType="afterEffect">
                                  <p:stCondLst>
                                    <p:cond delay="0"/>
                                  </p:stCondLst>
                                  <p:childTnLst>
                                    <p:set>
                                      <p:cBhvr>
                                        <p:cTn id="118" dur="1" fill="hold">
                                          <p:stCondLst>
                                            <p:cond delay="0"/>
                                          </p:stCondLst>
                                        </p:cTn>
                                        <p:tgtEl>
                                          <p:spTgt spid="16"/>
                                        </p:tgtEl>
                                        <p:attrNameLst>
                                          <p:attrName>style.visibility</p:attrName>
                                        </p:attrNameLst>
                                      </p:cBhvr>
                                      <p:to>
                                        <p:strVal val="visible"/>
                                      </p:to>
                                    </p:set>
                                    <p:anim calcmode="lin" valueType="num">
                                      <p:cBhvr additive="base">
                                        <p:cTn id="119" dur="500" fill="hold"/>
                                        <p:tgtEl>
                                          <p:spTgt spid="16"/>
                                        </p:tgtEl>
                                        <p:attrNameLst>
                                          <p:attrName>ppt_x</p:attrName>
                                        </p:attrNameLst>
                                      </p:cBhvr>
                                      <p:tavLst>
                                        <p:tav tm="0">
                                          <p:val>
                                            <p:strVal val="0-#ppt_w/2"/>
                                          </p:val>
                                        </p:tav>
                                        <p:tav tm="100000">
                                          <p:val>
                                            <p:strVal val="#ppt_x"/>
                                          </p:val>
                                        </p:tav>
                                      </p:tavLst>
                                    </p:anim>
                                    <p:anim calcmode="lin" valueType="num">
                                      <p:cBhvr additive="base">
                                        <p:cTn id="120" dur="500" fill="hold"/>
                                        <p:tgtEl>
                                          <p:spTgt spid="16"/>
                                        </p:tgtEl>
                                        <p:attrNameLst>
                                          <p:attrName>ppt_y</p:attrName>
                                        </p:attrNameLst>
                                      </p:cBhvr>
                                      <p:tavLst>
                                        <p:tav tm="0">
                                          <p:val>
                                            <p:strVal val="#ppt_y"/>
                                          </p:val>
                                        </p:tav>
                                        <p:tav tm="100000">
                                          <p:val>
                                            <p:strVal val="#ppt_y"/>
                                          </p:val>
                                        </p:tav>
                                      </p:tavLst>
                                    </p:anim>
                                  </p:childTnLst>
                                </p:cTn>
                              </p:par>
                              <p:par>
                                <p:cTn id="121" presetID="42" presetClass="path" presetSubtype="0" accel="50000" decel="50000" fill="hold" nodeType="withEffect">
                                  <p:stCondLst>
                                    <p:cond delay="0"/>
                                  </p:stCondLst>
                                  <p:childTnLst>
                                    <p:animMotion origin="layout" path="M -6.25E-7 -1.11111E-6 L 0.02461 0.26968 " pathEditMode="relative" rAng="0" ptsTypes="AA">
                                      <p:cBhvr>
                                        <p:cTn id="122" dur="1000" fill="hold"/>
                                        <p:tgtEl>
                                          <p:spTgt spid="16"/>
                                        </p:tgtEl>
                                        <p:attrNameLst>
                                          <p:attrName>ppt_x</p:attrName>
                                          <p:attrName>ppt_y</p:attrName>
                                        </p:attrNameLst>
                                      </p:cBhvr>
                                      <p:rCtr x="1224" y="13472"/>
                                    </p:animMotion>
                                  </p:childTnLst>
                                </p:cTn>
                              </p:par>
                            </p:childTnLst>
                          </p:cTn>
                        </p:par>
                        <p:par>
                          <p:cTn id="123" fill="hold">
                            <p:stCondLst>
                              <p:cond delay="5000"/>
                            </p:stCondLst>
                            <p:childTnLst>
                              <p:par>
                                <p:cTn id="124" presetID="10" presetClass="entr" presetSubtype="0" fill="hold" nodeType="afterEffect">
                                  <p:stCondLst>
                                    <p:cond delay="0"/>
                                  </p:stCondLst>
                                  <p:childTnLst>
                                    <p:set>
                                      <p:cBhvr>
                                        <p:cTn id="125" dur="1" fill="hold">
                                          <p:stCondLst>
                                            <p:cond delay="0"/>
                                          </p:stCondLst>
                                        </p:cTn>
                                        <p:tgtEl>
                                          <p:spTgt spid="14"/>
                                        </p:tgtEl>
                                        <p:attrNameLst>
                                          <p:attrName>style.visibility</p:attrName>
                                        </p:attrNameLst>
                                      </p:cBhvr>
                                      <p:to>
                                        <p:strVal val="visible"/>
                                      </p:to>
                                    </p:set>
                                    <p:animEffect transition="in" filter="fade">
                                      <p:cBhvr>
                                        <p:cTn id="126" dur="500"/>
                                        <p:tgtEl>
                                          <p:spTgt spid="14"/>
                                        </p:tgtEl>
                                      </p:cBhvr>
                                    </p:animEffect>
                                  </p:childTnLst>
                                </p:cTn>
                              </p:par>
                              <p:par>
                                <p:cTn id="127" presetID="42" presetClass="path" presetSubtype="0" accel="50000" decel="50000" fill="hold" nodeType="withEffect">
                                  <p:stCondLst>
                                    <p:cond delay="0"/>
                                  </p:stCondLst>
                                  <p:childTnLst>
                                    <p:animMotion origin="layout" path="M -6.25E-7 -4.81481E-6 L -0.06615 0.27223 " pathEditMode="relative" rAng="0" ptsTypes="AA">
                                      <p:cBhvr>
                                        <p:cTn id="128" dur="1000" fill="hold"/>
                                        <p:tgtEl>
                                          <p:spTgt spid="14"/>
                                        </p:tgtEl>
                                        <p:attrNameLst>
                                          <p:attrName>ppt_x</p:attrName>
                                          <p:attrName>ppt_y</p:attrName>
                                        </p:attrNameLst>
                                      </p:cBhvr>
                                      <p:rCtr x="-3307" y="13611"/>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25"/>
                                        </p:tgtEl>
                                        <p:attrNameLst>
                                          <p:attrName>style.visibility</p:attrName>
                                        </p:attrNameLst>
                                      </p:cBhvr>
                                      <p:to>
                                        <p:strVal val="visible"/>
                                      </p:to>
                                    </p:set>
                                    <p:animEffect transition="in" filter="fade">
                                      <p:cBhvr>
                                        <p:cTn id="133" dur="500"/>
                                        <p:tgtEl>
                                          <p:spTgt spid="25"/>
                                        </p:tgtEl>
                                      </p:cBhvr>
                                    </p:animEffect>
                                  </p:childTnLst>
                                </p:cTn>
                              </p:par>
                              <p:par>
                                <p:cTn id="134" presetID="42" presetClass="path" presetSubtype="0" accel="50000" decel="50000" fill="hold" nodeType="withEffect">
                                  <p:stCondLst>
                                    <p:cond delay="0"/>
                                  </p:stCondLst>
                                  <p:childTnLst>
                                    <p:animMotion origin="layout" path="M 2.08333E-7 -3.33333E-6 L -0.20456 0.42084 " pathEditMode="relative" rAng="0" ptsTypes="AA">
                                      <p:cBhvr>
                                        <p:cTn id="135" dur="1000" fill="hold"/>
                                        <p:tgtEl>
                                          <p:spTgt spid="25"/>
                                        </p:tgtEl>
                                        <p:attrNameLst>
                                          <p:attrName>ppt_x</p:attrName>
                                          <p:attrName>ppt_y</p:attrName>
                                        </p:attrNameLst>
                                      </p:cBhvr>
                                      <p:rCtr x="-10234" y="21042"/>
                                    </p:animMotion>
                                  </p:childTnLst>
                                </p:cTn>
                              </p:par>
                              <p:par>
                                <p:cTn id="136" presetID="10" presetClass="entr" presetSubtype="0" fill="hold" nodeType="withEffect">
                                  <p:stCondLst>
                                    <p:cond delay="250"/>
                                  </p:stCondLst>
                                  <p:childTnLst>
                                    <p:set>
                                      <p:cBhvr>
                                        <p:cTn id="137" dur="1" fill="hold">
                                          <p:stCondLst>
                                            <p:cond delay="0"/>
                                          </p:stCondLst>
                                        </p:cTn>
                                        <p:tgtEl>
                                          <p:spTgt spid="23"/>
                                        </p:tgtEl>
                                        <p:attrNameLst>
                                          <p:attrName>style.visibility</p:attrName>
                                        </p:attrNameLst>
                                      </p:cBhvr>
                                      <p:to>
                                        <p:strVal val="visible"/>
                                      </p:to>
                                    </p:set>
                                    <p:animEffect transition="in" filter="fade">
                                      <p:cBhvr>
                                        <p:cTn id="138" dur="500"/>
                                        <p:tgtEl>
                                          <p:spTgt spid="23"/>
                                        </p:tgtEl>
                                      </p:cBhvr>
                                    </p:animEffect>
                                  </p:childTnLst>
                                </p:cTn>
                              </p:par>
                              <p:par>
                                <p:cTn id="139" presetID="42" presetClass="path" presetSubtype="0" accel="50000" decel="50000" fill="hold" nodeType="withEffect">
                                  <p:stCondLst>
                                    <p:cond delay="250"/>
                                  </p:stCondLst>
                                  <p:childTnLst>
                                    <p:animMotion origin="layout" path="M 1.45833E-6 -2.22222E-6 L -0.15013 0.42037 " pathEditMode="relative" rAng="0" ptsTypes="AA">
                                      <p:cBhvr>
                                        <p:cTn id="140" dur="1000" fill="hold"/>
                                        <p:tgtEl>
                                          <p:spTgt spid="23"/>
                                        </p:tgtEl>
                                        <p:attrNameLst>
                                          <p:attrName>ppt_x</p:attrName>
                                          <p:attrName>ppt_y</p:attrName>
                                        </p:attrNameLst>
                                      </p:cBhvr>
                                      <p:rCtr x="-7513" y="21019"/>
                                    </p:animMotion>
                                  </p:childTnLst>
                                </p:cTn>
                              </p:par>
                              <p:par>
                                <p:cTn id="141" presetID="10" presetClass="entr" presetSubtype="0" fill="hold" nodeType="withEffect">
                                  <p:stCondLst>
                                    <p:cond delay="500"/>
                                  </p:stCondLst>
                                  <p:childTnLst>
                                    <p:set>
                                      <p:cBhvr>
                                        <p:cTn id="142" dur="1" fill="hold">
                                          <p:stCondLst>
                                            <p:cond delay="0"/>
                                          </p:stCondLst>
                                        </p:cTn>
                                        <p:tgtEl>
                                          <p:spTgt spid="21"/>
                                        </p:tgtEl>
                                        <p:attrNameLst>
                                          <p:attrName>style.visibility</p:attrName>
                                        </p:attrNameLst>
                                      </p:cBhvr>
                                      <p:to>
                                        <p:strVal val="visible"/>
                                      </p:to>
                                    </p:set>
                                    <p:animEffect transition="in" filter="fade">
                                      <p:cBhvr>
                                        <p:cTn id="143" dur="500"/>
                                        <p:tgtEl>
                                          <p:spTgt spid="21"/>
                                        </p:tgtEl>
                                      </p:cBhvr>
                                    </p:animEffect>
                                  </p:childTnLst>
                                </p:cTn>
                              </p:par>
                              <p:par>
                                <p:cTn id="144" presetID="42" presetClass="path" presetSubtype="0" accel="50000" decel="50000" fill="hold" nodeType="withEffect">
                                  <p:stCondLst>
                                    <p:cond delay="500"/>
                                  </p:stCondLst>
                                  <p:childTnLst>
                                    <p:animMotion origin="layout" path="M -1.66667E-6 -2.59259E-6 L -0.19948 0.35648 " pathEditMode="relative" rAng="0" ptsTypes="AA">
                                      <p:cBhvr>
                                        <p:cTn id="145" dur="1000" fill="hold"/>
                                        <p:tgtEl>
                                          <p:spTgt spid="21"/>
                                        </p:tgtEl>
                                        <p:attrNameLst>
                                          <p:attrName>ppt_x</p:attrName>
                                          <p:attrName>ppt_y</p:attrName>
                                        </p:attrNameLst>
                                      </p:cBhvr>
                                      <p:rCtr x="-9974" y="17824"/>
                                    </p:animMotion>
                                  </p:childTnLst>
                                </p:cTn>
                              </p:par>
                              <p:par>
                                <p:cTn id="146" presetID="10" presetClass="entr" presetSubtype="0" fill="hold" nodeType="withEffect">
                                  <p:stCondLst>
                                    <p:cond delay="750"/>
                                  </p:stCondLst>
                                  <p:childTnLst>
                                    <p:set>
                                      <p:cBhvr>
                                        <p:cTn id="147" dur="1" fill="hold">
                                          <p:stCondLst>
                                            <p:cond delay="0"/>
                                          </p:stCondLst>
                                        </p:cTn>
                                        <p:tgtEl>
                                          <p:spTgt spid="24"/>
                                        </p:tgtEl>
                                        <p:attrNameLst>
                                          <p:attrName>style.visibility</p:attrName>
                                        </p:attrNameLst>
                                      </p:cBhvr>
                                      <p:to>
                                        <p:strVal val="visible"/>
                                      </p:to>
                                    </p:set>
                                    <p:animEffect transition="in" filter="fade">
                                      <p:cBhvr>
                                        <p:cTn id="148" dur="500"/>
                                        <p:tgtEl>
                                          <p:spTgt spid="24"/>
                                        </p:tgtEl>
                                      </p:cBhvr>
                                    </p:animEffect>
                                  </p:childTnLst>
                                </p:cTn>
                              </p:par>
                              <p:par>
                                <p:cTn id="149" presetID="42" presetClass="path" presetSubtype="0" accel="50000" decel="50000" fill="hold" nodeType="withEffect">
                                  <p:stCondLst>
                                    <p:cond delay="750"/>
                                  </p:stCondLst>
                                  <p:childTnLst>
                                    <p:animMotion origin="layout" path="M 6.25E-7 4.07407E-6 L -0.14596 0.35902 " pathEditMode="relative" rAng="0" ptsTypes="AA">
                                      <p:cBhvr>
                                        <p:cTn id="150" dur="1000" fill="hold"/>
                                        <p:tgtEl>
                                          <p:spTgt spid="24"/>
                                        </p:tgtEl>
                                        <p:attrNameLst>
                                          <p:attrName>ppt_x</p:attrName>
                                          <p:attrName>ppt_y</p:attrName>
                                        </p:attrNameLst>
                                      </p:cBhvr>
                                      <p:rCtr x="-7305" y="17940"/>
                                    </p:animMotion>
                                  </p:childTnLst>
                                </p:cTn>
                              </p:par>
                              <p:par>
                                <p:cTn id="151" presetID="10" presetClass="entr" presetSubtype="0" fill="hold" nodeType="withEffect">
                                  <p:stCondLst>
                                    <p:cond delay="1000"/>
                                  </p:stCondLst>
                                  <p:childTnLst>
                                    <p:set>
                                      <p:cBhvr>
                                        <p:cTn id="152" dur="1" fill="hold">
                                          <p:stCondLst>
                                            <p:cond delay="0"/>
                                          </p:stCondLst>
                                        </p:cTn>
                                        <p:tgtEl>
                                          <p:spTgt spid="20"/>
                                        </p:tgtEl>
                                        <p:attrNameLst>
                                          <p:attrName>style.visibility</p:attrName>
                                        </p:attrNameLst>
                                      </p:cBhvr>
                                      <p:to>
                                        <p:strVal val="visible"/>
                                      </p:to>
                                    </p:set>
                                    <p:animEffect transition="in" filter="fade">
                                      <p:cBhvr>
                                        <p:cTn id="153" dur="500"/>
                                        <p:tgtEl>
                                          <p:spTgt spid="20"/>
                                        </p:tgtEl>
                                      </p:cBhvr>
                                    </p:animEffect>
                                  </p:childTnLst>
                                </p:cTn>
                              </p:par>
                              <p:par>
                                <p:cTn id="154" presetID="42" presetClass="path" presetSubtype="0" accel="50000" decel="50000" fill="hold" nodeType="withEffect">
                                  <p:stCondLst>
                                    <p:cond delay="1000"/>
                                  </p:stCondLst>
                                  <p:childTnLst>
                                    <p:animMotion origin="layout" path="M -1.66667E-6 1.85185E-6 L -0.2013 0.30532 " pathEditMode="relative" rAng="0" ptsTypes="AA">
                                      <p:cBhvr>
                                        <p:cTn id="155" dur="1000" fill="hold"/>
                                        <p:tgtEl>
                                          <p:spTgt spid="20"/>
                                        </p:tgtEl>
                                        <p:attrNameLst>
                                          <p:attrName>ppt_x</p:attrName>
                                          <p:attrName>ppt_y</p:attrName>
                                        </p:attrNameLst>
                                      </p:cBhvr>
                                      <p:rCtr x="-10065" y="15255"/>
                                    </p:animMotion>
                                  </p:childTnLst>
                                </p:cTn>
                              </p:par>
                              <p:par>
                                <p:cTn id="156" presetID="10" presetClass="entr" presetSubtype="0" fill="hold" nodeType="withEffect">
                                  <p:stCondLst>
                                    <p:cond delay="1250"/>
                                  </p:stCondLst>
                                  <p:childTnLst>
                                    <p:set>
                                      <p:cBhvr>
                                        <p:cTn id="157" dur="1" fill="hold">
                                          <p:stCondLst>
                                            <p:cond delay="0"/>
                                          </p:stCondLst>
                                        </p:cTn>
                                        <p:tgtEl>
                                          <p:spTgt spid="22"/>
                                        </p:tgtEl>
                                        <p:attrNameLst>
                                          <p:attrName>style.visibility</p:attrName>
                                        </p:attrNameLst>
                                      </p:cBhvr>
                                      <p:to>
                                        <p:strVal val="visible"/>
                                      </p:to>
                                    </p:set>
                                    <p:animEffect transition="in" filter="fade">
                                      <p:cBhvr>
                                        <p:cTn id="158" dur="500"/>
                                        <p:tgtEl>
                                          <p:spTgt spid="22"/>
                                        </p:tgtEl>
                                      </p:cBhvr>
                                    </p:animEffect>
                                  </p:childTnLst>
                                </p:cTn>
                              </p:par>
                              <p:par>
                                <p:cTn id="159" presetID="42" presetClass="path" presetSubtype="0" accel="50000" decel="50000" fill="hold" nodeType="withEffect">
                                  <p:stCondLst>
                                    <p:cond delay="1250"/>
                                  </p:stCondLst>
                                  <p:childTnLst>
                                    <p:animMotion origin="layout" path="M -4.58333E-6 3.7037E-6 L -0.14817 0.3081 " pathEditMode="relative" rAng="0" ptsTypes="AA">
                                      <p:cBhvr>
                                        <p:cTn id="160" dur="1000" fill="hold"/>
                                        <p:tgtEl>
                                          <p:spTgt spid="22"/>
                                        </p:tgtEl>
                                        <p:attrNameLst>
                                          <p:attrName>ppt_x</p:attrName>
                                          <p:attrName>ppt_y</p:attrName>
                                        </p:attrNameLst>
                                      </p:cBhvr>
                                      <p:rCtr x="-7409" y="153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7" grpId="0"/>
      <p:bldP spid="27" grpId="1"/>
      <p:bldP spid="28" grpId="0"/>
      <p:bldP spid="28" grpId="1"/>
      <p:bldP spid="29" grpId="0"/>
      <p:bldP spid="29" grpId="1"/>
      <p:bldP spid="30" grpId="0"/>
      <p:bldP spid="30" grpId="1"/>
      <p:bldP spid="31" grpId="0"/>
      <p:bldP spid="31" grpId="1"/>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B571-36C7-894B-E8C8-4E6177454E7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6D25263-CA26-C99B-21CB-4C9F37BB7EDD}"/>
              </a:ext>
            </a:extLst>
          </p:cNvPr>
          <p:cNvSpPr>
            <a:spLocks noGrp="1"/>
          </p:cNvSpPr>
          <p:nvPr>
            <p:ph idx="1"/>
          </p:nvPr>
        </p:nvSpPr>
        <p:spPr/>
        <p:txBody>
          <a:bodyPr/>
          <a:lstStyle/>
          <a:p>
            <a:r>
              <a:rPr lang="en-US" dirty="0"/>
              <a:t>Where/what will you use to store all the different artifacts?</a:t>
            </a:r>
          </a:p>
          <a:p>
            <a:r>
              <a:rPr lang="en-US" dirty="0"/>
              <a:t>What’s available today?</a:t>
            </a:r>
          </a:p>
          <a:p>
            <a:r>
              <a:rPr lang="en-US" dirty="0"/>
              <a:t>What will you use next?</a:t>
            </a:r>
          </a:p>
          <a:p>
            <a:r>
              <a:rPr lang="en-US" dirty="0"/>
              <a:t>Should we build new storage solutions?</a:t>
            </a:r>
          </a:p>
          <a:p>
            <a:r>
              <a:rPr lang="en-US" dirty="0"/>
              <a:t>Can use existing solutions?</a:t>
            </a:r>
          </a:p>
          <a:p>
            <a:r>
              <a:rPr lang="en-US" dirty="0"/>
              <a:t>Should we invest in extending existing solutions?</a:t>
            </a:r>
          </a:p>
        </p:txBody>
      </p:sp>
    </p:spTree>
    <p:extLst>
      <p:ext uri="{BB962C8B-B14F-4D97-AF65-F5344CB8AC3E}">
        <p14:creationId xmlns:p14="http://schemas.microsoft.com/office/powerpoint/2010/main" val="427175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08F73B-EB6B-4677-80DA-D7841775D93B}"/>
              </a:ext>
            </a:extLst>
          </p:cNvPr>
          <p:cNvSpPr>
            <a:spLocks noGrp="1"/>
          </p:cNvSpPr>
          <p:nvPr>
            <p:ph type="title"/>
          </p:nvPr>
        </p:nvSpPr>
        <p:spPr/>
        <p:txBody>
          <a:bodyPr/>
          <a:lstStyle/>
          <a:p>
            <a:r>
              <a:rPr lang="en-US" dirty="0"/>
              <a:t>Registries &amp; Reference Types</a:t>
            </a:r>
          </a:p>
        </p:txBody>
      </p:sp>
      <p:sp>
        <p:nvSpPr>
          <p:cNvPr id="3" name="Content Placeholder 2">
            <a:extLst>
              <a:ext uri="{FF2B5EF4-FFF2-40B4-BE49-F238E27FC236}">
                <a16:creationId xmlns:a16="http://schemas.microsoft.com/office/drawing/2014/main" id="{29192220-AA9F-49FE-877D-E2F84C587FC3}"/>
              </a:ext>
            </a:extLst>
          </p:cNvPr>
          <p:cNvSpPr>
            <a:spLocks noGrp="1"/>
          </p:cNvSpPr>
          <p:nvPr>
            <p:ph idx="1"/>
          </p:nvPr>
        </p:nvSpPr>
        <p:spPr/>
        <p:txBody>
          <a:bodyPr>
            <a:normAutofit/>
          </a:bodyPr>
          <a:lstStyle/>
          <a:p>
            <a:r>
              <a:rPr lang="en-US" sz="2667" dirty="0"/>
              <a:t>Registries are ubiquitous across all cloud providers </a:t>
            </a:r>
          </a:p>
          <a:p>
            <a:pPr lvl="1"/>
            <a:r>
              <a:rPr lang="en-US" sz="2667" dirty="0"/>
              <a:t>Cloud, On-Prem, IoT</a:t>
            </a:r>
          </a:p>
          <a:p>
            <a:r>
              <a:rPr lang="en-US" sz="2667" dirty="0"/>
              <a:t>Support performance, reliability, security capabilities from </a:t>
            </a:r>
            <a:r>
              <a:rPr lang="en-US" sz="2667" dirty="0" err="1"/>
              <a:t>dev</a:t>
            </a:r>
            <a:r>
              <a:rPr lang="en-US" sz="2667" dirty="0" err="1">
                <a:sym typeface="Wingdings" panose="05000000000000000000" pitchFamily="2" charset="2"/>
              </a:rPr>
              <a:t></a:t>
            </a:r>
            <a:r>
              <a:rPr lang="en-US" sz="2667" dirty="0" err="1"/>
              <a:t>prod</a:t>
            </a:r>
            <a:endParaRPr lang="en-US" sz="2667" dirty="0"/>
          </a:p>
          <a:p>
            <a:endParaRPr lang="en-US" sz="3200" dirty="0"/>
          </a:p>
          <a:p>
            <a:r>
              <a:rPr lang="en-US" sz="2667" b="1" i="1" dirty="0"/>
              <a:t>Users </a:t>
            </a:r>
            <a:r>
              <a:rPr lang="en-US" sz="2667" dirty="0"/>
              <a:t>want fewer services to run, configure &amp; maintain</a:t>
            </a:r>
          </a:p>
          <a:p>
            <a:r>
              <a:rPr lang="en-US" sz="2667" b="1" i="1" dirty="0"/>
              <a:t>Artifact authors </a:t>
            </a:r>
            <a:r>
              <a:rPr lang="en-US" sz="2667" dirty="0"/>
              <a:t>want to focus on their thing</a:t>
            </a:r>
          </a:p>
          <a:p>
            <a:pPr lvl="1"/>
            <a:r>
              <a:rPr lang="en-US" sz="2133" i="1" dirty="0"/>
              <a:t>Does the SPDX, </a:t>
            </a:r>
            <a:r>
              <a:rPr lang="en-US" sz="2133" i="1" dirty="0" err="1"/>
              <a:t>CycloneDX</a:t>
            </a:r>
            <a:r>
              <a:rPr lang="en-US" sz="2133" i="1" dirty="0"/>
              <a:t>, Foo Community want to design, spec, build, operate</a:t>
            </a:r>
            <a:br>
              <a:rPr lang="en-US" sz="2133" i="1" dirty="0"/>
            </a:br>
            <a:r>
              <a:rPr lang="en-US" sz="2133" b="1" i="1" dirty="0"/>
              <a:t>Y</a:t>
            </a:r>
            <a:r>
              <a:rPr lang="en-US" sz="2133" i="1" dirty="0"/>
              <a:t>et </a:t>
            </a:r>
            <a:r>
              <a:rPr lang="en-US" sz="2133" b="1" i="1" dirty="0"/>
              <a:t>A</a:t>
            </a:r>
            <a:r>
              <a:rPr lang="en-US" sz="2133" i="1" dirty="0"/>
              <a:t>nother </a:t>
            </a:r>
            <a:r>
              <a:rPr lang="en-US" sz="2133" b="1" i="1" dirty="0"/>
              <a:t>S</a:t>
            </a:r>
            <a:r>
              <a:rPr lang="en-US" sz="2133" i="1" dirty="0"/>
              <a:t>torage </a:t>
            </a:r>
            <a:r>
              <a:rPr lang="en-US" sz="2133" b="1" i="1" dirty="0"/>
              <a:t>S</a:t>
            </a:r>
            <a:r>
              <a:rPr lang="en-US" sz="2133" i="1" dirty="0"/>
              <a:t>ervice?</a:t>
            </a:r>
          </a:p>
          <a:p>
            <a:endParaRPr lang="en-US" sz="3200" dirty="0"/>
          </a:p>
        </p:txBody>
      </p:sp>
    </p:spTree>
    <p:extLst>
      <p:ext uri="{BB962C8B-B14F-4D97-AF65-F5344CB8AC3E}">
        <p14:creationId xmlns:p14="http://schemas.microsoft.com/office/powerpoint/2010/main" val="326702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56BF-A6DF-472B-BD16-5E42E0BD6BAA}"/>
              </a:ext>
            </a:extLst>
          </p:cNvPr>
          <p:cNvSpPr>
            <a:spLocks noGrp="1"/>
          </p:cNvSpPr>
          <p:nvPr>
            <p:ph type="title"/>
          </p:nvPr>
        </p:nvSpPr>
        <p:spPr>
          <a:xfrm>
            <a:off x="838200" y="1568"/>
            <a:ext cx="10515600" cy="1000968"/>
          </a:xfrm>
        </p:spPr>
        <p:txBody>
          <a:bodyPr/>
          <a:lstStyle/>
          <a:p>
            <a:r>
              <a:rPr lang="en-US"/>
              <a:t>Artifact: Reference Type Principals</a:t>
            </a:r>
            <a:endParaRPr lang="en-US" dirty="0"/>
          </a:p>
        </p:txBody>
      </p:sp>
      <p:sp>
        <p:nvSpPr>
          <p:cNvPr id="3" name="Content Placeholder 2">
            <a:extLst>
              <a:ext uri="{FF2B5EF4-FFF2-40B4-BE49-F238E27FC236}">
                <a16:creationId xmlns:a16="http://schemas.microsoft.com/office/drawing/2014/main" id="{69554784-BA96-4D6F-91A2-82F04D41EE55}"/>
              </a:ext>
            </a:extLst>
          </p:cNvPr>
          <p:cNvSpPr>
            <a:spLocks noGrp="1"/>
          </p:cNvSpPr>
          <p:nvPr>
            <p:ph idx="1"/>
          </p:nvPr>
        </p:nvSpPr>
        <p:spPr>
          <a:xfrm>
            <a:off x="838200" y="1825625"/>
            <a:ext cx="10515600" cy="4351338"/>
          </a:xfrm>
        </p:spPr>
        <p:txBody>
          <a:bodyPr>
            <a:normAutofit fontScale="92500" lnSpcReduction="20000"/>
          </a:bodyPr>
          <a:lstStyle/>
          <a:p>
            <a:r>
              <a:rPr lang="en-US" dirty="0"/>
              <a:t>Multiple artifacts exist, and none should have to create YASS</a:t>
            </a:r>
          </a:p>
          <a:p>
            <a:r>
              <a:rPr lang="en-US" dirty="0"/>
              <a:t>Persisted alongside the subject artifact</a:t>
            </a:r>
          </a:p>
          <a:p>
            <a:pPr lvl="1"/>
            <a:r>
              <a:rPr lang="en-US" dirty="0"/>
              <a:t>Solves the discovery problem &amp; network isolated/air-gapped environments</a:t>
            </a:r>
          </a:p>
          <a:p>
            <a:pPr lvl="1"/>
            <a:r>
              <a:rPr lang="en-US" dirty="0"/>
              <a:t>Reference Types artifacts can be copied with the target artifact</a:t>
            </a:r>
          </a:p>
          <a:p>
            <a:r>
              <a:rPr lang="en-US" dirty="0"/>
              <a:t>Associated with, but separable from the target artifact </a:t>
            </a:r>
          </a:p>
          <a:p>
            <a:pPr lvl="1"/>
            <a:r>
              <a:rPr lang="en-US" dirty="0"/>
              <a:t>Solves the trojan horse validation challenge</a:t>
            </a:r>
          </a:p>
          <a:p>
            <a:r>
              <a:rPr lang="en-US" dirty="0"/>
              <a:t>Target artifact must not change when adding new artifacts</a:t>
            </a:r>
          </a:p>
          <a:p>
            <a:pPr lvl="1"/>
            <a:r>
              <a:rPr lang="en-US" dirty="0"/>
              <a:t>  docker pull mcr.microsoft.com/dotnet/runtime:5.0</a:t>
            </a:r>
          </a:p>
          <a:p>
            <a:pPr lvl="1"/>
            <a:r>
              <a:rPr lang="sv-SE" dirty="0"/>
              <a:t>  docker pull mcr.microsoft.com/dotnet/runtime@sha256:ca9c27f79cfc669d74befcd93f</a:t>
            </a:r>
            <a:endParaRPr lang="en-US" dirty="0"/>
          </a:p>
          <a:p>
            <a:pPr lvl="1"/>
            <a:r>
              <a:rPr lang="en-US" dirty="0"/>
              <a:t>Helm chart references</a:t>
            </a:r>
          </a:p>
          <a:p>
            <a:pPr lvl="1"/>
            <a:r>
              <a:rPr lang="en-US" dirty="0" err="1"/>
              <a:t>Kubedeploy.yaml</a:t>
            </a:r>
            <a:r>
              <a:rPr lang="en-US" dirty="0"/>
              <a:t> references</a:t>
            </a:r>
          </a:p>
        </p:txBody>
      </p:sp>
      <p:sp>
        <p:nvSpPr>
          <p:cNvPr id="4" name="TextBox 3">
            <a:extLst>
              <a:ext uri="{FF2B5EF4-FFF2-40B4-BE49-F238E27FC236}">
                <a16:creationId xmlns:a16="http://schemas.microsoft.com/office/drawing/2014/main" id="{3CE79D16-F650-4EF1-B0E1-A3F4E1104A28}"/>
              </a:ext>
            </a:extLst>
          </p:cNvPr>
          <p:cNvSpPr txBox="1"/>
          <p:nvPr/>
        </p:nvSpPr>
        <p:spPr>
          <a:xfrm>
            <a:off x="9863720" y="6492876"/>
            <a:ext cx="4518211" cy="254044"/>
          </a:xfrm>
          <a:prstGeom prst="rect">
            <a:avLst/>
          </a:prstGeom>
          <a:noFill/>
        </p:spPr>
        <p:txBody>
          <a:bodyPr wrap="square" rtlCol="0">
            <a:spAutoFit/>
          </a:bodyPr>
          <a:lstStyle/>
          <a:p>
            <a:r>
              <a:rPr lang="en-US" sz="1051" dirty="0"/>
              <a:t>1- YASS- </a:t>
            </a:r>
            <a:r>
              <a:rPr lang="en-US" sz="1051" b="1" dirty="0"/>
              <a:t>Y</a:t>
            </a:r>
            <a:r>
              <a:rPr lang="en-US" sz="1051" dirty="0"/>
              <a:t>et </a:t>
            </a:r>
            <a:r>
              <a:rPr lang="en-US" sz="1051" b="1" dirty="0"/>
              <a:t>A</a:t>
            </a:r>
            <a:r>
              <a:rPr lang="en-US" sz="1051" dirty="0"/>
              <a:t>nother </a:t>
            </a:r>
            <a:r>
              <a:rPr lang="en-US" sz="1051" b="1" dirty="0"/>
              <a:t>S</a:t>
            </a:r>
            <a:r>
              <a:rPr lang="en-US" sz="1051" dirty="0"/>
              <a:t>torage </a:t>
            </a:r>
            <a:r>
              <a:rPr lang="en-US" sz="1051" b="1" dirty="0"/>
              <a:t>S</a:t>
            </a:r>
            <a:r>
              <a:rPr lang="en-US" sz="1051" dirty="0"/>
              <a:t>ervice</a:t>
            </a:r>
          </a:p>
        </p:txBody>
      </p:sp>
    </p:spTree>
    <p:extLst>
      <p:ext uri="{BB962C8B-B14F-4D97-AF65-F5344CB8AC3E}">
        <p14:creationId xmlns:p14="http://schemas.microsoft.com/office/powerpoint/2010/main" val="80441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7F154A-D10B-4612-B6DF-6D6658665239}"/>
              </a:ext>
            </a:extLst>
          </p:cNvPr>
          <p:cNvSpPr>
            <a:spLocks noGrp="1"/>
          </p:cNvSpPr>
          <p:nvPr>
            <p:ph type="title"/>
          </p:nvPr>
        </p:nvSpPr>
        <p:spPr/>
        <p:txBody>
          <a:bodyPr/>
          <a:lstStyle/>
          <a:p>
            <a:r>
              <a:rPr lang="en-US" dirty="0"/>
              <a:t>Promoting Artifacts</a:t>
            </a:r>
          </a:p>
        </p:txBody>
      </p:sp>
      <p:sp>
        <p:nvSpPr>
          <p:cNvPr id="5" name="Content Placeholder 4">
            <a:extLst>
              <a:ext uri="{FF2B5EF4-FFF2-40B4-BE49-F238E27FC236}">
                <a16:creationId xmlns:a16="http://schemas.microsoft.com/office/drawing/2014/main" id="{7642913B-A9B2-447D-8760-93297D2E9FF2}"/>
              </a:ext>
            </a:extLst>
          </p:cNvPr>
          <p:cNvSpPr>
            <a:spLocks noGrp="1"/>
          </p:cNvSpPr>
          <p:nvPr>
            <p:ph idx="1"/>
          </p:nvPr>
        </p:nvSpPr>
        <p:spPr/>
        <p:txBody>
          <a:bodyPr/>
          <a:lstStyle/>
          <a:p>
            <a:r>
              <a:rPr lang="en-US" dirty="0"/>
              <a:t>How to promote a graph of artifacts?</a:t>
            </a:r>
          </a:p>
          <a:p>
            <a:r>
              <a:rPr lang="en-US" dirty="0"/>
              <a:t>Several tools were used to create various artifacts</a:t>
            </a:r>
          </a:p>
          <a:p>
            <a:pPr lvl="1"/>
            <a:r>
              <a:rPr lang="en-US" dirty="0"/>
              <a:t>Container Build Tools (Docker)</a:t>
            </a:r>
          </a:p>
          <a:p>
            <a:pPr lvl="1"/>
            <a:r>
              <a:rPr lang="en-US" dirty="0" err="1"/>
              <a:t>SBoM</a:t>
            </a:r>
            <a:r>
              <a:rPr lang="en-US" dirty="0"/>
              <a:t> Creation (</a:t>
            </a:r>
            <a:r>
              <a:rPr lang="en-US" dirty="0" err="1"/>
              <a:t>CycloneDX</a:t>
            </a:r>
            <a:r>
              <a:rPr lang="en-US" dirty="0"/>
              <a:t>, SPDX)</a:t>
            </a:r>
          </a:p>
          <a:p>
            <a:pPr lvl="1"/>
            <a:r>
              <a:rPr lang="en-US" dirty="0"/>
              <a:t>Image Scan Results (Aqua, Palo Alto, </a:t>
            </a:r>
            <a:r>
              <a:rPr lang="en-US" dirty="0" err="1"/>
              <a:t>Snyk</a:t>
            </a:r>
            <a:r>
              <a:rPr lang="en-US" dirty="0"/>
              <a:t>)</a:t>
            </a:r>
            <a:endParaRPr lang="en-US" dirty="0">
              <a:highlight>
                <a:srgbClr val="FFFF00"/>
              </a:highlight>
            </a:endParaRPr>
          </a:p>
          <a:p>
            <a:pPr lvl="1"/>
            <a:r>
              <a:rPr lang="en-US" dirty="0"/>
              <a:t>Signatures (Notary, Cosign)</a:t>
            </a:r>
          </a:p>
          <a:p>
            <a:r>
              <a:rPr lang="en-US" dirty="0"/>
              <a:t>Should each tool be used to promote the graph?</a:t>
            </a:r>
          </a:p>
          <a:p>
            <a:endParaRPr lang="en-US" dirty="0">
              <a:highlight>
                <a:srgbClr val="FFFF00"/>
              </a:highlight>
            </a:endParaRPr>
          </a:p>
        </p:txBody>
      </p:sp>
    </p:spTree>
    <p:extLst>
      <p:ext uri="{BB962C8B-B14F-4D97-AF65-F5344CB8AC3E}">
        <p14:creationId xmlns:p14="http://schemas.microsoft.com/office/powerpoint/2010/main" val="114748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B67CB5A-B529-431E-A65D-FA5E2FF7D074}"/>
              </a:ext>
            </a:extLst>
          </p:cNvPr>
          <p:cNvSpPr/>
          <p:nvPr/>
        </p:nvSpPr>
        <p:spPr>
          <a:xfrm>
            <a:off x="9421741" y="3428996"/>
            <a:ext cx="1379756" cy="182558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p>
        </p:txBody>
      </p:sp>
      <p:sp>
        <p:nvSpPr>
          <p:cNvPr id="2" name="Title 1">
            <a:extLst>
              <a:ext uri="{FF2B5EF4-FFF2-40B4-BE49-F238E27FC236}">
                <a16:creationId xmlns:a16="http://schemas.microsoft.com/office/drawing/2014/main" id="{6839FCFE-BCD4-4443-963F-A9CA59240CF8}"/>
              </a:ext>
            </a:extLst>
          </p:cNvPr>
          <p:cNvSpPr>
            <a:spLocks noGrp="1"/>
          </p:cNvSpPr>
          <p:nvPr>
            <p:ph type="title"/>
          </p:nvPr>
        </p:nvSpPr>
        <p:spPr/>
        <p:txBody>
          <a:bodyPr/>
          <a:lstStyle/>
          <a:p>
            <a:r>
              <a:rPr lang="en-US" dirty="0"/>
              <a:t>Location Independence</a:t>
            </a:r>
          </a:p>
        </p:txBody>
      </p:sp>
      <p:sp>
        <p:nvSpPr>
          <p:cNvPr id="3" name="Content Placeholder 2">
            <a:extLst>
              <a:ext uri="{FF2B5EF4-FFF2-40B4-BE49-F238E27FC236}">
                <a16:creationId xmlns:a16="http://schemas.microsoft.com/office/drawing/2014/main" id="{64B4CE06-00A0-41F8-BCB1-7B1942D5E43F}"/>
              </a:ext>
            </a:extLst>
          </p:cNvPr>
          <p:cNvSpPr>
            <a:spLocks noGrp="1"/>
          </p:cNvSpPr>
          <p:nvPr>
            <p:ph idx="1"/>
          </p:nvPr>
        </p:nvSpPr>
        <p:spPr/>
        <p:txBody>
          <a:bodyPr/>
          <a:lstStyle/>
          <a:p>
            <a:r>
              <a:rPr lang="en-US" dirty="0"/>
              <a:t>Which Public Registry, for which content?</a:t>
            </a:r>
          </a:p>
        </p:txBody>
      </p:sp>
      <p:grpSp>
        <p:nvGrpSpPr>
          <p:cNvPr id="26" name="Group 25">
            <a:extLst>
              <a:ext uri="{FF2B5EF4-FFF2-40B4-BE49-F238E27FC236}">
                <a16:creationId xmlns:a16="http://schemas.microsoft.com/office/drawing/2014/main" id="{CCC718E9-8E1D-458F-A2E6-111762E5FE9C}"/>
              </a:ext>
            </a:extLst>
          </p:cNvPr>
          <p:cNvGrpSpPr/>
          <p:nvPr/>
        </p:nvGrpSpPr>
        <p:grpSpPr>
          <a:xfrm>
            <a:off x="6213004" y="3428998"/>
            <a:ext cx="1211962" cy="1825584"/>
            <a:chOff x="6213004" y="3428998"/>
            <a:chExt cx="1211962" cy="1825584"/>
          </a:xfrm>
        </p:grpSpPr>
        <p:sp>
          <p:nvSpPr>
            <p:cNvPr id="38" name="Rectangle 37">
              <a:extLst>
                <a:ext uri="{FF2B5EF4-FFF2-40B4-BE49-F238E27FC236}">
                  <a16:creationId xmlns:a16="http://schemas.microsoft.com/office/drawing/2014/main" id="{55080963-A6F5-489C-943D-D42B2A541DA4}"/>
                </a:ext>
              </a:extLst>
            </p:cNvPr>
            <p:cNvSpPr/>
            <p:nvPr/>
          </p:nvSpPr>
          <p:spPr>
            <a:xfrm>
              <a:off x="6213004" y="3428998"/>
              <a:ext cx="1211962" cy="182558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p>
          </p:txBody>
        </p:sp>
        <p:grpSp>
          <p:nvGrpSpPr>
            <p:cNvPr id="22" name="Group 21">
              <a:extLst>
                <a:ext uri="{FF2B5EF4-FFF2-40B4-BE49-F238E27FC236}">
                  <a16:creationId xmlns:a16="http://schemas.microsoft.com/office/drawing/2014/main" id="{5E56CE2E-754F-49EF-A0F1-D7039D7EF13B}"/>
                </a:ext>
              </a:extLst>
            </p:cNvPr>
            <p:cNvGrpSpPr/>
            <p:nvPr/>
          </p:nvGrpSpPr>
          <p:grpSpPr>
            <a:xfrm>
              <a:off x="6245679" y="3647169"/>
              <a:ext cx="1179287" cy="1203307"/>
              <a:chOff x="6760185" y="3647169"/>
              <a:chExt cx="1179287" cy="1203307"/>
            </a:xfrm>
          </p:grpSpPr>
          <p:sp>
            <p:nvSpPr>
              <p:cNvPr id="6" name="Content Placeholder 2">
                <a:extLst>
                  <a:ext uri="{FF2B5EF4-FFF2-40B4-BE49-F238E27FC236}">
                    <a16:creationId xmlns:a16="http://schemas.microsoft.com/office/drawing/2014/main" id="{ACEFD695-846D-4173-B432-2CCAA798A61C}"/>
                  </a:ext>
                </a:extLst>
              </p:cNvPr>
              <p:cNvSpPr txBox="1">
                <a:spLocks/>
              </p:cNvSpPr>
              <p:nvPr/>
            </p:nvSpPr>
            <p:spPr>
              <a:xfrm>
                <a:off x="6760185" y="3647169"/>
                <a:ext cx="1179287" cy="64972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gn="ctr">
                  <a:buNone/>
                </a:pPr>
                <a:r>
                  <a:rPr lang="en-US" dirty="0" err="1"/>
                  <a:t>mcr</a:t>
                </a:r>
                <a:endParaRPr lang="en-US" dirty="0"/>
              </a:p>
            </p:txBody>
          </p:sp>
          <p:grpSp>
            <p:nvGrpSpPr>
              <p:cNvPr id="10" name="MCR">
                <a:extLst>
                  <a:ext uri="{FF2B5EF4-FFF2-40B4-BE49-F238E27FC236}">
                    <a16:creationId xmlns:a16="http://schemas.microsoft.com/office/drawing/2014/main" id="{29C87FC9-C2B9-4EF2-B128-D0EEF3CA645F}"/>
                  </a:ext>
                </a:extLst>
              </p:cNvPr>
              <p:cNvGrpSpPr/>
              <p:nvPr/>
            </p:nvGrpSpPr>
            <p:grpSpPr>
              <a:xfrm>
                <a:off x="6954917" y="4296896"/>
                <a:ext cx="789823" cy="553580"/>
                <a:chOff x="2693602" y="4255008"/>
                <a:chExt cx="789935" cy="553660"/>
              </a:xfrm>
            </p:grpSpPr>
            <p:sp>
              <p:nvSpPr>
                <p:cNvPr id="11" name="TextBox 10">
                  <a:extLst>
                    <a:ext uri="{FF2B5EF4-FFF2-40B4-BE49-F238E27FC236}">
                      <a16:creationId xmlns:a16="http://schemas.microsoft.com/office/drawing/2014/main" id="{577279C0-5B5C-43DB-B683-8E6F31C2D9A4}"/>
                    </a:ext>
                  </a:extLst>
                </p:cNvPr>
                <p:cNvSpPr txBox="1"/>
                <p:nvPr/>
              </p:nvSpPr>
              <p:spPr>
                <a:xfrm>
                  <a:off x="2693602" y="4608585"/>
                  <a:ext cx="789935" cy="200083"/>
                </a:xfrm>
                <a:prstGeom prst="rect">
                  <a:avLst/>
                </a:prstGeom>
                <a:noFill/>
              </p:spPr>
              <p:txBody>
                <a:bodyPr wrap="square" lIns="0" rIns="0" rtlCol="0">
                  <a:spAutoFit/>
                </a:bodyPr>
                <a:lstStyle/>
                <a:p>
                  <a:pPr marL="0" marR="0" lvl="0" indent="0" algn="ctr" defTabSz="914201"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2" name="MCR" descr="C:\Users\steve\AppData\Local\Temp\SNAGHTML3c2ca0f.PNG">
                  <a:extLst>
                    <a:ext uri="{FF2B5EF4-FFF2-40B4-BE49-F238E27FC236}">
                      <a16:creationId xmlns:a16="http://schemas.microsoft.com/office/drawing/2014/main" id="{6558F1A1-B3F5-4CB8-AB92-FB780614D1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29" name="Group 28">
            <a:extLst>
              <a:ext uri="{FF2B5EF4-FFF2-40B4-BE49-F238E27FC236}">
                <a16:creationId xmlns:a16="http://schemas.microsoft.com/office/drawing/2014/main" id="{FE5FE8FB-2651-43FF-994C-4A626DDD7B57}"/>
              </a:ext>
            </a:extLst>
          </p:cNvPr>
          <p:cNvGrpSpPr/>
          <p:nvPr/>
        </p:nvGrpSpPr>
        <p:grpSpPr>
          <a:xfrm>
            <a:off x="7872638" y="3428997"/>
            <a:ext cx="1206817" cy="1825584"/>
            <a:chOff x="7872638" y="3428997"/>
            <a:chExt cx="1206817" cy="1825584"/>
          </a:xfrm>
        </p:grpSpPr>
        <p:sp>
          <p:nvSpPr>
            <p:cNvPr id="39" name="Rectangle 38">
              <a:extLst>
                <a:ext uri="{FF2B5EF4-FFF2-40B4-BE49-F238E27FC236}">
                  <a16:creationId xmlns:a16="http://schemas.microsoft.com/office/drawing/2014/main" id="{11A444DF-49BC-4198-A75B-DB965DB7F126}"/>
                </a:ext>
              </a:extLst>
            </p:cNvPr>
            <p:cNvSpPr/>
            <p:nvPr/>
          </p:nvSpPr>
          <p:spPr>
            <a:xfrm>
              <a:off x="7881395" y="3428997"/>
              <a:ext cx="1198060" cy="182558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p>
          </p:txBody>
        </p:sp>
        <p:grpSp>
          <p:nvGrpSpPr>
            <p:cNvPr id="23" name="Group 22">
              <a:extLst>
                <a:ext uri="{FF2B5EF4-FFF2-40B4-BE49-F238E27FC236}">
                  <a16:creationId xmlns:a16="http://schemas.microsoft.com/office/drawing/2014/main" id="{AB92F936-5A62-40A3-BEB2-5FE0463AE024}"/>
                </a:ext>
              </a:extLst>
            </p:cNvPr>
            <p:cNvGrpSpPr/>
            <p:nvPr/>
          </p:nvGrpSpPr>
          <p:grpSpPr>
            <a:xfrm>
              <a:off x="7872638" y="3647169"/>
              <a:ext cx="1179287" cy="1097494"/>
              <a:chOff x="7968343" y="3647169"/>
              <a:chExt cx="1179287" cy="1097494"/>
            </a:xfrm>
          </p:grpSpPr>
          <p:sp>
            <p:nvSpPr>
              <p:cNvPr id="7" name="Content Placeholder 2">
                <a:extLst>
                  <a:ext uri="{FF2B5EF4-FFF2-40B4-BE49-F238E27FC236}">
                    <a16:creationId xmlns:a16="http://schemas.microsoft.com/office/drawing/2014/main" id="{1023AEF8-DC86-40DF-B064-5464A6D0FD23}"/>
                  </a:ext>
                </a:extLst>
              </p:cNvPr>
              <p:cNvSpPr txBox="1">
                <a:spLocks/>
              </p:cNvSpPr>
              <p:nvPr/>
            </p:nvSpPr>
            <p:spPr>
              <a:xfrm>
                <a:off x="7968343" y="3647169"/>
                <a:ext cx="1179287" cy="64972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gn="ctr">
                  <a:buNone/>
                </a:pPr>
                <a:r>
                  <a:rPr lang="en-US" dirty="0" err="1"/>
                  <a:t>github</a:t>
                </a:r>
                <a:endParaRPr lang="en-US" dirty="0"/>
              </a:p>
            </p:txBody>
          </p:sp>
          <p:pic>
            <p:nvPicPr>
              <p:cNvPr id="14" name="GitHub" descr="A close up of a logo&#10;&#10;Description automatically generated">
                <a:extLst>
                  <a:ext uri="{FF2B5EF4-FFF2-40B4-BE49-F238E27FC236}">
                    <a16:creationId xmlns:a16="http://schemas.microsoft.com/office/drawing/2014/main" id="{E545EE8F-1FE1-41DD-8B0D-4A16DB1A2B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3693" y="4237907"/>
                <a:ext cx="506756" cy="506756"/>
              </a:xfrm>
              <a:prstGeom prst="rect">
                <a:avLst/>
              </a:prstGeom>
            </p:spPr>
          </p:pic>
        </p:grpSp>
      </p:grpSp>
      <p:grpSp>
        <p:nvGrpSpPr>
          <p:cNvPr id="9" name="Group 8">
            <a:extLst>
              <a:ext uri="{FF2B5EF4-FFF2-40B4-BE49-F238E27FC236}">
                <a16:creationId xmlns:a16="http://schemas.microsoft.com/office/drawing/2014/main" id="{4139A48F-D9DB-4594-B5E9-F7888AF20537}"/>
              </a:ext>
            </a:extLst>
          </p:cNvPr>
          <p:cNvGrpSpPr/>
          <p:nvPr/>
        </p:nvGrpSpPr>
        <p:grpSpPr>
          <a:xfrm>
            <a:off x="1513115" y="3298249"/>
            <a:ext cx="1963058" cy="1956335"/>
            <a:chOff x="1513115" y="3298249"/>
            <a:chExt cx="1963058" cy="1956335"/>
          </a:xfrm>
        </p:grpSpPr>
        <p:sp>
          <p:nvSpPr>
            <p:cNvPr id="18" name="Rectangle 17">
              <a:extLst>
                <a:ext uri="{FF2B5EF4-FFF2-40B4-BE49-F238E27FC236}">
                  <a16:creationId xmlns:a16="http://schemas.microsoft.com/office/drawing/2014/main" id="{4D57F8FC-05E7-4F64-8F59-FAE9C195FF21}"/>
                </a:ext>
              </a:extLst>
            </p:cNvPr>
            <p:cNvSpPr/>
            <p:nvPr/>
          </p:nvSpPr>
          <p:spPr>
            <a:xfrm>
              <a:off x="1815102" y="3429000"/>
              <a:ext cx="1407028" cy="182558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p>
          </p:txBody>
        </p:sp>
        <p:grpSp>
          <p:nvGrpSpPr>
            <p:cNvPr id="20" name="Group 19">
              <a:extLst>
                <a:ext uri="{FF2B5EF4-FFF2-40B4-BE49-F238E27FC236}">
                  <a16:creationId xmlns:a16="http://schemas.microsoft.com/office/drawing/2014/main" id="{EF57BC66-3B59-43A4-A03A-718B48619AED}"/>
                </a:ext>
              </a:extLst>
            </p:cNvPr>
            <p:cNvGrpSpPr/>
            <p:nvPr/>
          </p:nvGrpSpPr>
          <p:grpSpPr>
            <a:xfrm>
              <a:off x="1513115" y="3298249"/>
              <a:ext cx="1963058" cy="1508994"/>
              <a:chOff x="1513115" y="3298249"/>
              <a:chExt cx="1963058" cy="1508994"/>
            </a:xfrm>
          </p:grpSpPr>
          <p:sp>
            <p:nvSpPr>
              <p:cNvPr id="4" name="Content Placeholder 2">
                <a:extLst>
                  <a:ext uri="{FF2B5EF4-FFF2-40B4-BE49-F238E27FC236}">
                    <a16:creationId xmlns:a16="http://schemas.microsoft.com/office/drawing/2014/main" id="{9108E653-5B68-44BD-A4AF-D1017157DF8B}"/>
                  </a:ext>
                </a:extLst>
              </p:cNvPr>
              <p:cNvSpPr txBox="1">
                <a:spLocks/>
              </p:cNvSpPr>
              <p:nvPr/>
            </p:nvSpPr>
            <p:spPr>
              <a:xfrm>
                <a:off x="1513115" y="3298249"/>
                <a:ext cx="1963058" cy="64972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gn="ctr">
                  <a:buNone/>
                </a:pPr>
                <a:r>
                  <a:rPr lang="en-US" dirty="0"/>
                  <a:t>docker </a:t>
                </a:r>
                <a:br>
                  <a:rPr lang="en-US" dirty="0"/>
                </a:br>
                <a:r>
                  <a:rPr lang="en-US" dirty="0"/>
                  <a:t>hub</a:t>
                </a:r>
              </a:p>
            </p:txBody>
          </p:sp>
          <p:grpSp>
            <p:nvGrpSpPr>
              <p:cNvPr id="15" name="Docker Hub">
                <a:extLst>
                  <a:ext uri="{FF2B5EF4-FFF2-40B4-BE49-F238E27FC236}">
                    <a16:creationId xmlns:a16="http://schemas.microsoft.com/office/drawing/2014/main" id="{3EA508C4-E26A-4016-A078-61168FD17A4D}"/>
                  </a:ext>
                </a:extLst>
              </p:cNvPr>
              <p:cNvGrpSpPr/>
              <p:nvPr/>
            </p:nvGrpSpPr>
            <p:grpSpPr>
              <a:xfrm>
                <a:off x="2056317" y="4189630"/>
                <a:ext cx="793232" cy="617613"/>
                <a:chOff x="8081204" y="5137617"/>
                <a:chExt cx="1358036" cy="1057369"/>
              </a:xfrm>
            </p:grpSpPr>
            <p:pic>
              <p:nvPicPr>
                <p:cNvPr id="16" name="Docker Hub" descr="Image result for docker hub logo">
                  <a:extLst>
                    <a:ext uri="{FF2B5EF4-FFF2-40B4-BE49-F238E27FC236}">
                      <a16:creationId xmlns:a16="http://schemas.microsoft.com/office/drawing/2014/main" id="{32E031FE-FF10-439F-9199-AA92144ECB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6B796D9-EEF0-4B99-8F90-91821A276FE4}"/>
                    </a:ext>
                  </a:extLst>
                </p:cNvPr>
                <p:cNvSpPr txBox="1"/>
                <p:nvPr/>
              </p:nvSpPr>
              <p:spPr>
                <a:xfrm>
                  <a:off x="8081204" y="5795130"/>
                  <a:ext cx="1358036" cy="399856"/>
                </a:xfrm>
                <a:prstGeom prst="rect">
                  <a:avLst/>
                </a:prstGeom>
                <a:noFill/>
              </p:spPr>
              <p:txBody>
                <a:bodyPr wrap="square" rtlCol="0">
                  <a:spAutoFit/>
                </a:bodyPr>
                <a:lstStyle/>
                <a:p>
                  <a:pPr marL="0" marR="0" lvl="0" indent="0" algn="ctr" defTabSz="914201"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grpSp>
        </p:grpSp>
      </p:grpSp>
      <p:grpSp>
        <p:nvGrpSpPr>
          <p:cNvPr id="19" name="Group 18">
            <a:extLst>
              <a:ext uri="{FF2B5EF4-FFF2-40B4-BE49-F238E27FC236}">
                <a16:creationId xmlns:a16="http://schemas.microsoft.com/office/drawing/2014/main" id="{4A800704-8E90-4B1F-9AFA-013DFF519390}"/>
              </a:ext>
            </a:extLst>
          </p:cNvPr>
          <p:cNvGrpSpPr/>
          <p:nvPr/>
        </p:nvGrpSpPr>
        <p:grpSpPr>
          <a:xfrm>
            <a:off x="3923845" y="3274189"/>
            <a:ext cx="1874162" cy="1980391"/>
            <a:chOff x="3923845" y="3274189"/>
            <a:chExt cx="1874162" cy="1980391"/>
          </a:xfrm>
        </p:grpSpPr>
        <p:sp>
          <p:nvSpPr>
            <p:cNvPr id="37" name="Rectangle 36">
              <a:extLst>
                <a:ext uri="{FF2B5EF4-FFF2-40B4-BE49-F238E27FC236}">
                  <a16:creationId xmlns:a16="http://schemas.microsoft.com/office/drawing/2014/main" id="{219DE5B9-05E6-4538-A8AF-E54FAA35C725}"/>
                </a:ext>
              </a:extLst>
            </p:cNvPr>
            <p:cNvSpPr/>
            <p:nvPr/>
          </p:nvSpPr>
          <p:spPr>
            <a:xfrm>
              <a:off x="4105704" y="3428996"/>
              <a:ext cx="1442450" cy="182558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p>
          </p:txBody>
        </p:sp>
        <p:grpSp>
          <p:nvGrpSpPr>
            <p:cNvPr id="21" name="Group 20">
              <a:extLst>
                <a:ext uri="{FF2B5EF4-FFF2-40B4-BE49-F238E27FC236}">
                  <a16:creationId xmlns:a16="http://schemas.microsoft.com/office/drawing/2014/main" id="{45D0D692-653D-47C2-91D7-9BEE47560239}"/>
                </a:ext>
              </a:extLst>
            </p:cNvPr>
            <p:cNvGrpSpPr/>
            <p:nvPr/>
          </p:nvGrpSpPr>
          <p:grpSpPr>
            <a:xfrm>
              <a:off x="3923845" y="3274189"/>
              <a:ext cx="1874162" cy="1467243"/>
              <a:chOff x="4151086" y="3274189"/>
              <a:chExt cx="1874162" cy="1467243"/>
            </a:xfrm>
          </p:grpSpPr>
          <p:sp>
            <p:nvSpPr>
              <p:cNvPr id="5" name="Content Placeholder 2">
                <a:extLst>
                  <a:ext uri="{FF2B5EF4-FFF2-40B4-BE49-F238E27FC236}">
                    <a16:creationId xmlns:a16="http://schemas.microsoft.com/office/drawing/2014/main" id="{70D3EDDE-5D6E-4FC3-B8F3-06A550265821}"/>
                  </a:ext>
                </a:extLst>
              </p:cNvPr>
              <p:cNvSpPr txBox="1">
                <a:spLocks/>
              </p:cNvSpPr>
              <p:nvPr/>
            </p:nvSpPr>
            <p:spPr>
              <a:xfrm>
                <a:off x="4151086" y="3274189"/>
                <a:ext cx="1874162" cy="64972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gn="ctr">
                  <a:buNone/>
                </a:pPr>
                <a:r>
                  <a:rPr lang="en-US" dirty="0" err="1"/>
                  <a:t>ecr</a:t>
                </a:r>
                <a:br>
                  <a:rPr lang="en-US" dirty="0"/>
                </a:br>
                <a:r>
                  <a:rPr lang="en-US" dirty="0"/>
                  <a:t>public</a:t>
                </a:r>
              </a:p>
            </p:txBody>
          </p:sp>
          <p:pic>
            <p:nvPicPr>
              <p:cNvPr id="1026" name="Picture 2" descr="Icon&#10;&#10;Description automatically generated">
                <a:extLst>
                  <a:ext uri="{FF2B5EF4-FFF2-40B4-BE49-F238E27FC236}">
                    <a16:creationId xmlns:a16="http://schemas.microsoft.com/office/drawing/2014/main" id="{6E04014C-4451-4040-BB98-BDC026D4F7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048" r="29048"/>
              <a:stretch/>
            </p:blipFill>
            <p:spPr bwMode="auto">
              <a:xfrm>
                <a:off x="4803692" y="4223208"/>
                <a:ext cx="521185" cy="518224"/>
              </a:xfrm>
              <a:prstGeom prst="rect">
                <a:avLst/>
              </a:prstGeom>
              <a:noFill/>
            </p:spPr>
          </p:pic>
        </p:grpSp>
      </p:grpSp>
      <p:grpSp>
        <p:nvGrpSpPr>
          <p:cNvPr id="13" name="Group 12">
            <a:extLst>
              <a:ext uri="{FF2B5EF4-FFF2-40B4-BE49-F238E27FC236}">
                <a16:creationId xmlns:a16="http://schemas.microsoft.com/office/drawing/2014/main" id="{9526AAF9-BB80-4A86-959A-F82E82C19D26}"/>
              </a:ext>
            </a:extLst>
          </p:cNvPr>
          <p:cNvGrpSpPr/>
          <p:nvPr/>
        </p:nvGrpSpPr>
        <p:grpSpPr>
          <a:xfrm>
            <a:off x="9415376" y="3287866"/>
            <a:ext cx="1325962" cy="1438122"/>
            <a:chOff x="9415376" y="3287866"/>
            <a:chExt cx="1325962" cy="1438122"/>
          </a:xfrm>
        </p:grpSpPr>
        <p:sp>
          <p:nvSpPr>
            <p:cNvPr id="8" name="Content Placeholder 2">
              <a:extLst>
                <a:ext uri="{FF2B5EF4-FFF2-40B4-BE49-F238E27FC236}">
                  <a16:creationId xmlns:a16="http://schemas.microsoft.com/office/drawing/2014/main" id="{DD2C26F2-60C3-4B9B-97EE-A3325B646FFB}"/>
                </a:ext>
              </a:extLst>
            </p:cNvPr>
            <p:cNvSpPr txBox="1">
              <a:spLocks/>
            </p:cNvSpPr>
            <p:nvPr/>
          </p:nvSpPr>
          <p:spPr>
            <a:xfrm>
              <a:off x="9415376" y="3287866"/>
              <a:ext cx="1325962" cy="9393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gn="ctr">
                <a:buNone/>
              </a:pPr>
              <a:r>
                <a:rPr lang="en-US" dirty="0"/>
                <a:t>your registry</a:t>
              </a:r>
            </a:p>
          </p:txBody>
        </p:sp>
        <p:pic>
          <p:nvPicPr>
            <p:cNvPr id="31" name="Distribution">
              <a:extLst>
                <a:ext uri="{FF2B5EF4-FFF2-40B4-BE49-F238E27FC236}">
                  <a16:creationId xmlns:a16="http://schemas.microsoft.com/office/drawing/2014/main" id="{9ACD4928-0EC1-4209-8825-86D433F4E9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68483" y="4219233"/>
              <a:ext cx="506756" cy="506755"/>
            </a:xfrm>
            <a:prstGeom prst="rect">
              <a:avLst/>
            </a:prstGeom>
          </p:spPr>
        </p:pic>
      </p:grpSp>
      <p:pic>
        <p:nvPicPr>
          <p:cNvPr id="2050" name="Picture 2">
            <a:extLst>
              <a:ext uri="{FF2B5EF4-FFF2-40B4-BE49-F238E27FC236}">
                <a16:creationId xmlns:a16="http://schemas.microsoft.com/office/drawing/2014/main" id="{D556F214-75C8-4E3B-A045-DB31E681D7EC}"/>
              </a:ext>
            </a:extLst>
          </p:cNvPr>
          <p:cNvPicPr>
            <a:picLocks noChangeAspect="1" noChangeArrowheads="1"/>
          </p:cNvPicPr>
          <p:nvPr/>
        </p:nvPicPr>
        <p:blipFill>
          <a:blip r:embed="rId8"/>
          <a:srcRect/>
          <a:stretch/>
        </p:blipFill>
        <p:spPr bwMode="auto">
          <a:xfrm>
            <a:off x="5423812" y="2412092"/>
            <a:ext cx="963251" cy="506012"/>
          </a:xfrm>
          <a:prstGeom prst="rect">
            <a:avLst/>
          </a:prstGeom>
          <a:noFill/>
        </p:spPr>
      </p:pic>
      <p:pic>
        <p:nvPicPr>
          <p:cNvPr id="24" name="Picture 2">
            <a:extLst>
              <a:ext uri="{FF2B5EF4-FFF2-40B4-BE49-F238E27FC236}">
                <a16:creationId xmlns:a16="http://schemas.microsoft.com/office/drawing/2014/main" id="{B0234C36-C48B-4829-87F7-B41D82601DD2}"/>
              </a:ext>
            </a:extLst>
          </p:cNvPr>
          <p:cNvPicPr>
            <a:picLocks noChangeAspect="1" noChangeArrowheads="1"/>
          </p:cNvPicPr>
          <p:nvPr/>
        </p:nvPicPr>
        <p:blipFill>
          <a:blip r:embed="rId8"/>
          <a:srcRect/>
          <a:stretch/>
        </p:blipFill>
        <p:spPr bwMode="auto">
          <a:xfrm>
            <a:off x="5423812" y="2412092"/>
            <a:ext cx="963251" cy="506012"/>
          </a:xfrm>
          <a:prstGeom prst="rect">
            <a:avLst/>
          </a:prstGeom>
          <a:noFill/>
        </p:spPr>
      </p:pic>
      <p:pic>
        <p:nvPicPr>
          <p:cNvPr id="25" name="Picture 2">
            <a:extLst>
              <a:ext uri="{FF2B5EF4-FFF2-40B4-BE49-F238E27FC236}">
                <a16:creationId xmlns:a16="http://schemas.microsoft.com/office/drawing/2014/main" id="{D41359BC-7020-4B6A-8475-BD5B30A6D33F}"/>
              </a:ext>
            </a:extLst>
          </p:cNvPr>
          <p:cNvPicPr>
            <a:picLocks noChangeAspect="1" noChangeArrowheads="1"/>
          </p:cNvPicPr>
          <p:nvPr/>
        </p:nvPicPr>
        <p:blipFill>
          <a:blip r:embed="rId8"/>
          <a:srcRect/>
          <a:stretch/>
        </p:blipFill>
        <p:spPr bwMode="auto">
          <a:xfrm>
            <a:off x="5423812" y="2412092"/>
            <a:ext cx="963251" cy="506012"/>
          </a:xfrm>
          <a:prstGeom prst="rect">
            <a:avLst/>
          </a:prstGeom>
          <a:noFill/>
        </p:spPr>
      </p:pic>
      <p:pic>
        <p:nvPicPr>
          <p:cNvPr id="27" name="Picture 2">
            <a:extLst>
              <a:ext uri="{FF2B5EF4-FFF2-40B4-BE49-F238E27FC236}">
                <a16:creationId xmlns:a16="http://schemas.microsoft.com/office/drawing/2014/main" id="{B2ABB757-7DE9-4938-B545-3B49D28393A9}"/>
              </a:ext>
            </a:extLst>
          </p:cNvPr>
          <p:cNvPicPr>
            <a:picLocks noChangeAspect="1" noChangeArrowheads="1"/>
          </p:cNvPicPr>
          <p:nvPr/>
        </p:nvPicPr>
        <p:blipFill>
          <a:blip r:embed="rId8"/>
          <a:srcRect/>
          <a:stretch/>
        </p:blipFill>
        <p:spPr bwMode="auto">
          <a:xfrm>
            <a:off x="5423812" y="2412092"/>
            <a:ext cx="963251" cy="506012"/>
          </a:xfrm>
          <a:prstGeom prst="rect">
            <a:avLst/>
          </a:prstGeom>
          <a:noFill/>
        </p:spPr>
      </p:pic>
      <p:pic>
        <p:nvPicPr>
          <p:cNvPr id="28" name="Picture 2">
            <a:extLst>
              <a:ext uri="{FF2B5EF4-FFF2-40B4-BE49-F238E27FC236}">
                <a16:creationId xmlns:a16="http://schemas.microsoft.com/office/drawing/2014/main" id="{7F68F8E7-E285-4000-96C3-CFBBA3ED856F}"/>
              </a:ext>
            </a:extLst>
          </p:cNvPr>
          <p:cNvPicPr>
            <a:picLocks noChangeAspect="1" noChangeArrowheads="1"/>
          </p:cNvPicPr>
          <p:nvPr/>
        </p:nvPicPr>
        <p:blipFill>
          <a:blip r:embed="rId9">
            <a:clrChange>
              <a:clrFrom>
                <a:srgbClr val="FFFFFF"/>
              </a:clrFrom>
              <a:clrTo>
                <a:srgbClr val="FFFFFF">
                  <a:alpha val="0"/>
                </a:srgbClr>
              </a:clrTo>
            </a:clrChange>
          </a:blip>
          <a:srcRect/>
          <a:stretch/>
        </p:blipFill>
        <p:spPr bwMode="auto">
          <a:xfrm>
            <a:off x="5423812" y="2412092"/>
            <a:ext cx="1054699" cy="554784"/>
          </a:xfrm>
          <a:prstGeom prst="rect">
            <a:avLst/>
          </a:prstGeom>
          <a:noFill/>
        </p:spPr>
      </p:pic>
      <p:pic>
        <p:nvPicPr>
          <p:cNvPr id="33" name="Picture 2">
            <a:extLst>
              <a:ext uri="{FF2B5EF4-FFF2-40B4-BE49-F238E27FC236}">
                <a16:creationId xmlns:a16="http://schemas.microsoft.com/office/drawing/2014/main" id="{A8A616CD-1F1C-4840-94A2-4C2BC93AEF02}"/>
              </a:ext>
            </a:extLst>
          </p:cNvPr>
          <p:cNvPicPr>
            <a:picLocks noChangeAspect="1" noChangeArrowheads="1"/>
          </p:cNvPicPr>
          <p:nvPr/>
        </p:nvPicPr>
        <p:blipFill>
          <a:blip r:embed="rId8"/>
          <a:srcRect/>
          <a:stretch/>
        </p:blipFill>
        <p:spPr bwMode="auto">
          <a:xfrm>
            <a:off x="5423812" y="2412091"/>
            <a:ext cx="1016599" cy="534037"/>
          </a:xfrm>
          <a:prstGeom prst="rect">
            <a:avLst/>
          </a:prstGeom>
          <a:noFill/>
        </p:spPr>
      </p:pic>
    </p:spTree>
    <p:extLst>
      <p:ext uri="{BB962C8B-B14F-4D97-AF65-F5344CB8AC3E}">
        <p14:creationId xmlns:p14="http://schemas.microsoft.com/office/powerpoint/2010/main" val="282352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dissolv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dissolve">
                                      <p:cBhvr>
                                        <p:cTn id="29" dur="500"/>
                                        <p:tgtEl>
                                          <p:spTgt spid="24"/>
                                        </p:tgtEl>
                                      </p:cBhvr>
                                    </p:animEffect>
                                  </p:childTnLst>
                                </p:cTn>
                              </p:par>
                              <p:par>
                                <p:cTn id="30" presetID="42" presetClass="path" presetSubtype="0" accel="50000" decel="50000" fill="hold" nodeType="withEffect">
                                  <p:stCondLst>
                                    <p:cond delay="0"/>
                                  </p:stCondLst>
                                  <p:childTnLst>
                                    <p:animMotion origin="layout" path="M 5E-6 4.07407E-6 L -0.27891 0.34074 " pathEditMode="relative" rAng="0" ptsTypes="AA">
                                      <p:cBhvr>
                                        <p:cTn id="31" dur="1000" fill="hold"/>
                                        <p:tgtEl>
                                          <p:spTgt spid="24"/>
                                        </p:tgtEl>
                                        <p:attrNameLst>
                                          <p:attrName>ppt_x</p:attrName>
                                          <p:attrName>ppt_y</p:attrName>
                                        </p:attrNameLst>
                                      </p:cBhvr>
                                      <p:rCtr x="-13945" y="17037"/>
                                    </p:animMotion>
                                  </p:childTnLst>
                                </p:cTn>
                              </p:par>
                              <p:par>
                                <p:cTn id="32" presetID="9"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dissolve">
                                      <p:cBhvr>
                                        <p:cTn id="34" dur="500"/>
                                        <p:tgtEl>
                                          <p:spTgt spid="25"/>
                                        </p:tgtEl>
                                      </p:cBhvr>
                                    </p:animEffect>
                                  </p:childTnLst>
                                </p:cTn>
                              </p:par>
                              <p:par>
                                <p:cTn id="35" presetID="42" presetClass="path" presetSubtype="0" accel="50000" decel="50000" fill="hold" nodeType="withEffect">
                                  <p:stCondLst>
                                    <p:cond delay="0"/>
                                  </p:stCondLst>
                                  <p:childTnLst>
                                    <p:animMotion origin="layout" path="M 5E-6 4.07407E-6 L -0.09166 0.33935 " pathEditMode="relative" rAng="0" ptsTypes="AA">
                                      <p:cBhvr>
                                        <p:cTn id="36" dur="1000" fill="hold"/>
                                        <p:tgtEl>
                                          <p:spTgt spid="25"/>
                                        </p:tgtEl>
                                        <p:attrNameLst>
                                          <p:attrName>ppt_x</p:attrName>
                                          <p:attrName>ppt_y</p:attrName>
                                        </p:attrNameLst>
                                      </p:cBhvr>
                                      <p:rCtr x="-4583" y="16968"/>
                                    </p:animMotion>
                                  </p:childTnLst>
                                </p:cTn>
                              </p:par>
                              <p:par>
                                <p:cTn id="37" presetID="9"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dissolve">
                                      <p:cBhvr>
                                        <p:cTn id="39" dur="500"/>
                                        <p:tgtEl>
                                          <p:spTgt spid="27"/>
                                        </p:tgtEl>
                                      </p:cBhvr>
                                    </p:animEffect>
                                  </p:childTnLst>
                                </p:cTn>
                              </p:par>
                              <p:par>
                                <p:cTn id="40" presetID="42" presetClass="path" presetSubtype="0" accel="50000" decel="50000" fill="hold" nodeType="withEffect">
                                  <p:stCondLst>
                                    <p:cond delay="0"/>
                                  </p:stCondLst>
                                  <p:childTnLst>
                                    <p:animMotion origin="layout" path="M 5E-6 4.07407E-6 L 0.07357 0.34213 " pathEditMode="relative" rAng="0" ptsTypes="AA">
                                      <p:cBhvr>
                                        <p:cTn id="41" dur="1000" fill="hold"/>
                                        <p:tgtEl>
                                          <p:spTgt spid="27"/>
                                        </p:tgtEl>
                                        <p:attrNameLst>
                                          <p:attrName>ppt_x</p:attrName>
                                          <p:attrName>ppt_y</p:attrName>
                                        </p:attrNameLst>
                                      </p:cBhvr>
                                      <p:rCtr x="3672" y="17106"/>
                                    </p:animMotion>
                                  </p:childTnLst>
                                </p:cTn>
                              </p:par>
                              <p:par>
                                <p:cTn id="42" presetID="9"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dissolve">
                                      <p:cBhvr>
                                        <p:cTn id="44" dur="500"/>
                                        <p:tgtEl>
                                          <p:spTgt spid="28"/>
                                        </p:tgtEl>
                                      </p:cBhvr>
                                    </p:animEffect>
                                  </p:childTnLst>
                                </p:cTn>
                              </p:par>
                              <p:par>
                                <p:cTn id="45" presetID="42" presetClass="path" presetSubtype="0" accel="50000" decel="50000" fill="hold" nodeType="withEffect">
                                  <p:stCondLst>
                                    <p:cond delay="0"/>
                                  </p:stCondLst>
                                  <p:childTnLst>
                                    <p:animMotion origin="layout" path="M -1.04167E-6 3.7037E-7 L 0.20391 0.33704 " pathEditMode="relative" rAng="0" ptsTypes="AA">
                                      <p:cBhvr>
                                        <p:cTn id="46" dur="1000" fill="hold"/>
                                        <p:tgtEl>
                                          <p:spTgt spid="28"/>
                                        </p:tgtEl>
                                        <p:attrNameLst>
                                          <p:attrName>ppt_x</p:attrName>
                                          <p:attrName>ppt_y</p:attrName>
                                        </p:attrNameLst>
                                      </p:cBhvr>
                                      <p:rCtr x="10195" y="16852"/>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par>
                                <p:cTn id="55" presetID="9"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dissolve">
                                      <p:cBhvr>
                                        <p:cTn id="57" dur="500"/>
                                        <p:tgtEl>
                                          <p:spTgt spid="33"/>
                                        </p:tgtEl>
                                      </p:cBhvr>
                                    </p:animEffect>
                                  </p:childTnLst>
                                </p:cTn>
                              </p:par>
                              <p:par>
                                <p:cTn id="58" presetID="42" presetClass="path" presetSubtype="0" accel="50000" decel="50000" fill="hold" nodeType="withEffect">
                                  <p:stCondLst>
                                    <p:cond delay="0"/>
                                  </p:stCondLst>
                                  <p:childTnLst>
                                    <p:animMotion origin="layout" path="M 1.45833E-6 7.40741E-7 L 0.33398 0.33588 " pathEditMode="relative" rAng="0" ptsTypes="AA">
                                      <p:cBhvr>
                                        <p:cTn id="59" dur="1000" fill="hold"/>
                                        <p:tgtEl>
                                          <p:spTgt spid="33"/>
                                        </p:tgtEl>
                                        <p:attrNameLst>
                                          <p:attrName>ppt_x</p:attrName>
                                          <p:attrName>ppt_y</p:attrName>
                                        </p:attrNameLst>
                                      </p:cBhvr>
                                      <p:rCtr x="16693" y="16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EAAF4-0CDC-44CE-9578-3501E1FBA79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1B50C295-FAA6-4CCD-8FF2-3191FA654720}"/>
              </a:ext>
            </a:extLst>
          </p:cNvPr>
          <p:cNvSpPr>
            <a:spLocks noGrp="1"/>
          </p:cNvSpPr>
          <p:nvPr>
            <p:ph type="body" idx="1"/>
          </p:nvPr>
        </p:nvSpPr>
        <p:spPr/>
        <p:txBody>
          <a:bodyPr/>
          <a:lstStyle/>
          <a:p>
            <a:r>
              <a:rPr lang="en-US" dirty="0"/>
              <a:t>Annotations</a:t>
            </a:r>
          </a:p>
        </p:txBody>
      </p:sp>
    </p:spTree>
    <p:extLst>
      <p:ext uri="{BB962C8B-B14F-4D97-AF65-F5344CB8AC3E}">
        <p14:creationId xmlns:p14="http://schemas.microsoft.com/office/powerpoint/2010/main" val="31246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080CE-9369-4482-94EA-981CB75BE60A}"/>
              </a:ext>
            </a:extLst>
          </p:cNvPr>
          <p:cNvSpPr>
            <a:spLocks noGrp="1"/>
          </p:cNvSpPr>
          <p:nvPr>
            <p:ph type="title"/>
          </p:nvPr>
        </p:nvSpPr>
        <p:spPr/>
        <p:txBody>
          <a:bodyPr/>
          <a:lstStyle/>
          <a:p>
            <a:r>
              <a:rPr lang="en-US" dirty="0"/>
              <a:t>Adding Context To Signatures</a:t>
            </a:r>
          </a:p>
        </p:txBody>
      </p:sp>
      <p:sp>
        <p:nvSpPr>
          <p:cNvPr id="3" name="Content Placeholder 2">
            <a:extLst>
              <a:ext uri="{FF2B5EF4-FFF2-40B4-BE49-F238E27FC236}">
                <a16:creationId xmlns:a16="http://schemas.microsoft.com/office/drawing/2014/main" id="{4134E682-318F-4076-8D59-77A3329DA067}"/>
              </a:ext>
            </a:extLst>
          </p:cNvPr>
          <p:cNvSpPr>
            <a:spLocks noGrp="1"/>
          </p:cNvSpPr>
          <p:nvPr>
            <p:ph idx="1"/>
          </p:nvPr>
        </p:nvSpPr>
        <p:spPr/>
        <p:txBody>
          <a:bodyPr/>
          <a:lstStyle/>
          <a:p>
            <a:r>
              <a:rPr lang="en-US" dirty="0"/>
              <a:t>What does the signature mean?</a:t>
            </a:r>
          </a:p>
          <a:p>
            <a:pPr lvl="1"/>
            <a:r>
              <a:rPr lang="en-US" dirty="0"/>
              <a:t>Signer “Approved The Document”</a:t>
            </a:r>
          </a:p>
          <a:p>
            <a:pPr lvl="1"/>
            <a:r>
              <a:rPr lang="en-US" dirty="0"/>
              <a:t>What is the definition of approved? (Build, Scanned, Applicable for ___)</a:t>
            </a:r>
          </a:p>
          <a:p>
            <a:r>
              <a:rPr lang="en-US" dirty="0"/>
              <a:t>Claims as Annotations?</a:t>
            </a:r>
          </a:p>
          <a:p>
            <a:pPr lvl="1"/>
            <a:r>
              <a:rPr lang="en-US" dirty="0"/>
              <a:t>Name/value pairs</a:t>
            </a:r>
          </a:p>
        </p:txBody>
      </p:sp>
      <p:sp>
        <p:nvSpPr>
          <p:cNvPr id="5" name="TextBox 4">
            <a:extLst>
              <a:ext uri="{FF2B5EF4-FFF2-40B4-BE49-F238E27FC236}">
                <a16:creationId xmlns:a16="http://schemas.microsoft.com/office/drawing/2014/main" id="{3D40DF13-4EDC-4234-9906-76DC11708B1B}"/>
              </a:ext>
            </a:extLst>
          </p:cNvPr>
          <p:cNvSpPr txBox="1"/>
          <p:nvPr/>
        </p:nvSpPr>
        <p:spPr>
          <a:xfrm>
            <a:off x="167194" y="4438717"/>
            <a:ext cx="6265879" cy="400110"/>
          </a:xfrm>
          <a:prstGeom prst="rect">
            <a:avLst/>
          </a:prstGeom>
          <a:solidFill>
            <a:schemeClr val="tx1"/>
          </a:solidFill>
        </p:spPr>
        <p:txBody>
          <a:bodyPr wrap="square">
            <a:spAutoFit/>
          </a:bodyPr>
          <a:lstStyle/>
          <a:p>
            <a:r>
              <a:rPr lang="en-US" sz="2000" b="0" dirty="0" err="1">
                <a:solidFill>
                  <a:schemeClr val="bg1"/>
                </a:solidFill>
                <a:effectLst/>
                <a:latin typeface="Consolas" panose="020B0609020204030204" pitchFamily="49" charset="0"/>
              </a:rPr>
              <a:t>io.acme</a:t>
            </a:r>
            <a:r>
              <a:rPr lang="en-US" sz="2000" b="0" dirty="0">
                <a:solidFill>
                  <a:schemeClr val="bg1"/>
                </a:solidFill>
                <a:effectLst/>
                <a:latin typeface="Consolas" panose="020B0609020204030204" pitchFamily="49" charset="0"/>
              </a:rPr>
              <a:t>-</a:t>
            </a:r>
            <a:r>
              <a:rPr lang="en-US" sz="2000" b="0" dirty="0" err="1">
                <a:solidFill>
                  <a:schemeClr val="bg1"/>
                </a:solidFill>
                <a:effectLst/>
                <a:latin typeface="Consolas" panose="020B0609020204030204" pitchFamily="49" charset="0"/>
              </a:rPr>
              <a:t>rockets.policy</a:t>
            </a:r>
            <a:r>
              <a:rPr lang="en-US" sz="2000" dirty="0" err="1">
                <a:solidFill>
                  <a:schemeClr val="bg1"/>
                </a:solidFill>
                <a:latin typeface="Consolas" panose="020B0609020204030204" pitchFamily="49" charset="0"/>
              </a:rPr>
              <a:t>.base</a:t>
            </a:r>
            <a:r>
              <a:rPr lang="en-US" sz="2000" dirty="0">
                <a:solidFill>
                  <a:schemeClr val="bg1"/>
                </a:solidFill>
                <a:latin typeface="Consolas" panose="020B0609020204030204" pitchFamily="49" charset="0"/>
              </a:rPr>
              <a:t>-images</a:t>
            </a:r>
            <a:r>
              <a:rPr lang="en-US" sz="2000" b="0" dirty="0">
                <a:solidFill>
                  <a:schemeClr val="bg1"/>
                </a:solidFill>
                <a:effectLst/>
                <a:latin typeface="Consolas" panose="020B0609020204030204" pitchFamily="49" charset="0"/>
              </a:rPr>
              <a:t>=approved</a:t>
            </a:r>
            <a:endParaRPr lang="en-US" sz="2000"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2EB336C8-5B83-48CF-83BD-CD032E51F27B}"/>
              </a:ext>
            </a:extLst>
          </p:cNvPr>
          <p:cNvSpPr txBox="1"/>
          <p:nvPr/>
        </p:nvSpPr>
        <p:spPr>
          <a:xfrm>
            <a:off x="6567994" y="2130393"/>
            <a:ext cx="5534361" cy="461664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mediaType</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"application/vnd.cncf.oras.artifact.manifest.v1+json"</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artifactType</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a:t>
            </a:r>
            <a:r>
              <a:rPr lang="en-US" b="0" dirty="0" err="1">
                <a:solidFill>
                  <a:srgbClr val="A31515"/>
                </a:solidFill>
                <a:effectLst/>
                <a:latin typeface="Arial" panose="020B0604020202020204" pitchFamily="34" charset="0"/>
              </a:rPr>
              <a:t>sbom</a:t>
            </a:r>
            <a:r>
              <a:rPr lang="en-US" b="0" dirty="0">
                <a:solidFill>
                  <a:srgbClr val="A31515"/>
                </a:solidFill>
                <a:effectLst/>
                <a:latin typeface="Arial" panose="020B0604020202020204" pitchFamily="34" charset="0"/>
              </a:rPr>
              <a:t>/example"</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"blobs"</a:t>
            </a:r>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mediaType</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"application/tar"</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"digest"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"sha256:9834876….09af107ee8f0"</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"size"</a:t>
            </a:r>
            <a:r>
              <a:rPr lang="en-US" b="0" dirty="0">
                <a:solidFill>
                  <a:srgbClr val="000000"/>
                </a:solidFill>
                <a:effectLst/>
                <a:latin typeface="Arial" panose="020B0604020202020204" pitchFamily="34" charset="0"/>
              </a:rPr>
              <a:t>: </a:t>
            </a:r>
            <a:r>
              <a:rPr lang="en-US" b="0" dirty="0">
                <a:solidFill>
                  <a:srgbClr val="098658"/>
                </a:solidFill>
                <a:effectLst/>
                <a:latin typeface="Arial" panose="020B0604020202020204" pitchFamily="34" charset="0"/>
              </a:rPr>
              <a:t>32654</a:t>
            </a:r>
            <a:endParaRPr lang="en-US" b="0"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"subject"</a:t>
            </a:r>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mediaType</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"application/vnd.oci.image.manifest.v1+json"</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"digest"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"sha256:73c803….00369da3c333"</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"size"</a:t>
            </a:r>
            <a:r>
              <a:rPr lang="en-US" b="0" dirty="0">
                <a:solidFill>
                  <a:srgbClr val="000000"/>
                </a:solidFill>
                <a:effectLst/>
                <a:latin typeface="Arial" panose="020B0604020202020204" pitchFamily="34" charset="0"/>
              </a:rPr>
              <a:t>: </a:t>
            </a:r>
            <a:r>
              <a:rPr lang="en-US" b="0" dirty="0">
                <a:solidFill>
                  <a:srgbClr val="098658"/>
                </a:solidFill>
                <a:effectLst/>
                <a:latin typeface="Arial" panose="020B0604020202020204" pitchFamily="34" charset="0"/>
              </a:rPr>
              <a:t>16724</a:t>
            </a:r>
            <a:endParaRPr lang="en-US" b="0"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"annotations"</a:t>
            </a:r>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io.acme-rockets.policy.scanned</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"policy12"</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io.acme</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rockets.policy.base</a:t>
            </a:r>
            <a:r>
              <a:rPr lang="en-US" b="0" dirty="0">
                <a:solidFill>
                  <a:srgbClr val="0451A5"/>
                </a:solidFill>
                <a:effectLst/>
                <a:latin typeface="Arial" panose="020B0604020202020204" pitchFamily="34" charset="0"/>
              </a:rPr>
              <a:t>-images"</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“approved"</a:t>
            </a:r>
            <a:r>
              <a:rPr lang="en-US" b="0" dirty="0">
                <a:solidFill>
                  <a:srgbClr val="000000"/>
                </a:solidFill>
                <a:effectLst/>
                <a:latin typeface="Arial" panose="020B0604020202020204" pitchFamily="34" charset="0"/>
              </a:rPr>
              <a:t>,</a:t>
            </a:r>
          </a:p>
          <a:p>
            <a:r>
              <a:rPr lang="en-US" b="0" dirty="0">
                <a:solidFill>
                  <a:srgbClr val="000000"/>
                </a:solidFill>
                <a:effectLst/>
                <a:latin typeface="Arial" panose="020B0604020202020204" pitchFamily="34" charset="0"/>
              </a:rPr>
              <a:t>    </a:t>
            </a:r>
            <a:r>
              <a:rPr lang="en-US" b="0" dirty="0">
                <a:solidFill>
                  <a:srgbClr val="0451A5"/>
                </a:solidFill>
                <a:effectLst/>
                <a:latin typeface="Arial" panose="020B0604020202020204" pitchFamily="34" charset="0"/>
              </a:rPr>
              <a:t>"</a:t>
            </a:r>
            <a:r>
              <a:rPr lang="en-US" b="0" dirty="0" err="1">
                <a:solidFill>
                  <a:srgbClr val="0451A5"/>
                </a:solidFill>
                <a:effectLst/>
                <a:latin typeface="Arial" panose="020B0604020202020204" pitchFamily="34" charset="0"/>
              </a:rPr>
              <a:t>io.cncf.oras.artifact.created</a:t>
            </a:r>
            <a:r>
              <a:rPr lang="en-US" b="0" dirty="0">
                <a:solidFill>
                  <a:srgbClr val="0451A5"/>
                </a:solidFill>
                <a:effectLst/>
                <a:latin typeface="Arial" panose="020B0604020202020204" pitchFamily="34" charset="0"/>
              </a:rPr>
              <a:t>"</a:t>
            </a:r>
            <a:r>
              <a:rPr lang="en-US" b="0" dirty="0">
                <a:solidFill>
                  <a:srgbClr val="000000"/>
                </a:solidFill>
                <a:effectLst/>
                <a:latin typeface="Arial" panose="020B0604020202020204" pitchFamily="34" charset="0"/>
              </a:rPr>
              <a:t>: </a:t>
            </a:r>
            <a:r>
              <a:rPr lang="en-US" b="0" dirty="0">
                <a:solidFill>
                  <a:srgbClr val="A31515"/>
                </a:solidFill>
                <a:effectLst/>
                <a:latin typeface="Arial" panose="020B0604020202020204" pitchFamily="34" charset="0"/>
              </a:rPr>
              <a:t>“</a:t>
            </a:r>
            <a:r>
              <a:rPr lang="en-US" sz="1400" dirty="0">
                <a:solidFill>
                  <a:srgbClr val="A31515"/>
                </a:solidFill>
                <a:latin typeface="Arial" panose="020B0604020202020204" pitchFamily="34" charset="0"/>
              </a:rPr>
              <a:t>2022-04-20T08:53:09.42 </a:t>
            </a:r>
            <a:r>
              <a:rPr lang="en-US" b="0" dirty="0">
                <a:solidFill>
                  <a:srgbClr val="A31515"/>
                </a:solidFill>
                <a:effectLst/>
                <a:latin typeface="Arial" panose="020B0604020202020204" pitchFamily="34" charset="0"/>
              </a:rPr>
              <a:t>"</a:t>
            </a:r>
            <a:endParaRPr lang="en-US" b="0" dirty="0">
              <a:solidFill>
                <a:srgbClr val="000000"/>
              </a:solidFill>
              <a:effectLst/>
              <a:latin typeface="Arial" panose="020B0604020202020204" pitchFamily="34" charset="0"/>
            </a:endParaRPr>
          </a:p>
          <a:p>
            <a:r>
              <a:rPr lang="en-US" b="0" dirty="0">
                <a:solidFill>
                  <a:srgbClr val="000000"/>
                </a:solidFill>
                <a:effectLst/>
                <a:latin typeface="Arial" panose="020B0604020202020204" pitchFamily="34" charset="0"/>
              </a:rPr>
              <a:t> }</a:t>
            </a:r>
          </a:p>
          <a:p>
            <a:r>
              <a:rPr lang="en-US" b="0" dirty="0">
                <a:solidFill>
                  <a:srgbClr val="000000"/>
                </a:solidFill>
                <a:effectLst/>
                <a:latin typeface="Arial" panose="020B0604020202020204" pitchFamily="34" charset="0"/>
              </a:rPr>
              <a:t>}</a:t>
            </a:r>
          </a:p>
        </p:txBody>
      </p:sp>
      <p:sp>
        <p:nvSpPr>
          <p:cNvPr id="6" name="Rectangle 5">
            <a:extLst>
              <a:ext uri="{FF2B5EF4-FFF2-40B4-BE49-F238E27FC236}">
                <a16:creationId xmlns:a16="http://schemas.microsoft.com/office/drawing/2014/main" id="{4EA06553-AC3F-4DD9-8D69-DD0A570EF11A}"/>
              </a:ext>
            </a:extLst>
          </p:cNvPr>
          <p:cNvSpPr/>
          <p:nvPr/>
        </p:nvSpPr>
        <p:spPr>
          <a:xfrm>
            <a:off x="6567994" y="5335793"/>
            <a:ext cx="5136326" cy="11570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983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26ACFF-5C11-900F-6B81-B6E22597CC4E}"/>
              </a:ext>
            </a:extLst>
          </p:cNvPr>
          <p:cNvSpPr>
            <a:spLocks noGrp="1"/>
          </p:cNvSpPr>
          <p:nvPr>
            <p:ph type="title"/>
          </p:nvPr>
        </p:nvSpPr>
        <p:spPr/>
        <p:txBody>
          <a:bodyPr/>
          <a:lstStyle/>
          <a:p>
            <a:r>
              <a:rPr lang="en-US" dirty="0"/>
              <a:t>Supply Chain </a:t>
            </a:r>
            <a:r>
              <a:rPr lang="en-US" dirty="0" err="1"/>
              <a:t>Artifats</a:t>
            </a:r>
            <a:endParaRPr lang="en-US" dirty="0"/>
          </a:p>
        </p:txBody>
      </p:sp>
      <p:sp>
        <p:nvSpPr>
          <p:cNvPr id="5" name="Text Placeholder 4">
            <a:extLst>
              <a:ext uri="{FF2B5EF4-FFF2-40B4-BE49-F238E27FC236}">
                <a16:creationId xmlns:a16="http://schemas.microsoft.com/office/drawing/2014/main" id="{2E9D6EDC-0283-BF84-73FC-279D3130D69B}"/>
              </a:ext>
            </a:extLst>
          </p:cNvPr>
          <p:cNvSpPr>
            <a:spLocks noGrp="1"/>
          </p:cNvSpPr>
          <p:nvPr>
            <p:ph type="body" idx="1"/>
          </p:nvPr>
        </p:nvSpPr>
        <p:spPr/>
        <p:txBody>
          <a:bodyPr/>
          <a:lstStyle/>
          <a:p>
            <a:r>
              <a:rPr lang="en-US" dirty="0"/>
              <a:t>Yeah, and </a:t>
            </a:r>
            <a:r>
              <a:rPr lang="en-US" dirty="0" err="1"/>
              <a:t>ohhh</a:t>
            </a:r>
            <a:r>
              <a:rPr lang="en-US" dirty="0"/>
              <a:t> my</a:t>
            </a:r>
          </a:p>
        </p:txBody>
      </p:sp>
    </p:spTree>
    <p:extLst>
      <p:ext uri="{BB962C8B-B14F-4D97-AF65-F5344CB8AC3E}">
        <p14:creationId xmlns:p14="http://schemas.microsoft.com/office/powerpoint/2010/main" val="292318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5364F-0297-8FC3-13B0-324D1D955ED8}"/>
              </a:ext>
            </a:extLst>
          </p:cNvPr>
          <p:cNvSpPr>
            <a:spLocks noGrp="1"/>
          </p:cNvSpPr>
          <p:nvPr>
            <p:ph type="title"/>
          </p:nvPr>
        </p:nvSpPr>
        <p:spPr/>
        <p:txBody>
          <a:bodyPr/>
          <a:lstStyle/>
          <a:p>
            <a:r>
              <a:rPr lang="en-US" dirty="0"/>
              <a:t>Supply Chain Artifacts – What/Where</a:t>
            </a:r>
          </a:p>
        </p:txBody>
      </p:sp>
      <p:sp>
        <p:nvSpPr>
          <p:cNvPr id="4" name="TextBox 3">
            <a:extLst>
              <a:ext uri="{FF2B5EF4-FFF2-40B4-BE49-F238E27FC236}">
                <a16:creationId xmlns:a16="http://schemas.microsoft.com/office/drawing/2014/main" id="{63A2FC31-16F4-22D1-C330-22FC4FE05504}"/>
              </a:ext>
            </a:extLst>
          </p:cNvPr>
          <p:cNvSpPr txBox="1"/>
          <p:nvPr/>
        </p:nvSpPr>
        <p:spPr>
          <a:xfrm rot="21213476">
            <a:off x="6150244" y="1666142"/>
            <a:ext cx="1415772" cy="584775"/>
          </a:xfrm>
          <a:prstGeom prst="rect">
            <a:avLst/>
          </a:prstGeom>
          <a:noFill/>
        </p:spPr>
        <p:txBody>
          <a:bodyPr wrap="none" rtlCol="0">
            <a:spAutoFit/>
          </a:bodyPr>
          <a:lstStyle/>
          <a:p>
            <a:r>
              <a:rPr lang="en-US" sz="3200" b="1" dirty="0">
                <a:solidFill>
                  <a:srgbClr val="002060"/>
                </a:solidFill>
              </a:rPr>
              <a:t>SBOM</a:t>
            </a:r>
          </a:p>
        </p:txBody>
      </p:sp>
      <p:sp>
        <p:nvSpPr>
          <p:cNvPr id="5" name="TextBox 4">
            <a:extLst>
              <a:ext uri="{FF2B5EF4-FFF2-40B4-BE49-F238E27FC236}">
                <a16:creationId xmlns:a16="http://schemas.microsoft.com/office/drawing/2014/main" id="{5C83981F-05F0-269D-DE47-2372D91F398C}"/>
              </a:ext>
            </a:extLst>
          </p:cNvPr>
          <p:cNvSpPr txBox="1"/>
          <p:nvPr/>
        </p:nvSpPr>
        <p:spPr>
          <a:xfrm rot="206815">
            <a:off x="5859691" y="3775506"/>
            <a:ext cx="1641796" cy="584775"/>
          </a:xfrm>
          <a:prstGeom prst="rect">
            <a:avLst/>
          </a:prstGeom>
          <a:noFill/>
        </p:spPr>
        <p:txBody>
          <a:bodyPr wrap="none" rtlCol="0">
            <a:spAutoFit/>
          </a:bodyPr>
          <a:lstStyle/>
          <a:p>
            <a:r>
              <a:rPr lang="en-US" sz="3200" b="1" dirty="0" err="1">
                <a:solidFill>
                  <a:srgbClr val="002060"/>
                </a:solidFill>
              </a:rPr>
              <a:t>gitBOM</a:t>
            </a:r>
            <a:endParaRPr lang="en-US" sz="3200" b="1" dirty="0">
              <a:solidFill>
                <a:srgbClr val="002060"/>
              </a:solidFill>
            </a:endParaRPr>
          </a:p>
        </p:txBody>
      </p:sp>
      <p:sp>
        <p:nvSpPr>
          <p:cNvPr id="6" name="TextBox 5">
            <a:extLst>
              <a:ext uri="{FF2B5EF4-FFF2-40B4-BE49-F238E27FC236}">
                <a16:creationId xmlns:a16="http://schemas.microsoft.com/office/drawing/2014/main" id="{17057B76-44D6-684A-CE59-F0BD482C6423}"/>
              </a:ext>
            </a:extLst>
          </p:cNvPr>
          <p:cNvSpPr txBox="1"/>
          <p:nvPr/>
        </p:nvSpPr>
        <p:spPr>
          <a:xfrm rot="21362511">
            <a:off x="8306728" y="2182762"/>
            <a:ext cx="2757486" cy="584775"/>
          </a:xfrm>
          <a:prstGeom prst="rect">
            <a:avLst/>
          </a:prstGeom>
          <a:noFill/>
        </p:spPr>
        <p:txBody>
          <a:bodyPr wrap="none" rtlCol="0">
            <a:spAutoFit/>
          </a:bodyPr>
          <a:lstStyle/>
          <a:p>
            <a:r>
              <a:rPr lang="en-US" sz="3200" b="1" dirty="0">
                <a:solidFill>
                  <a:srgbClr val="002060"/>
                </a:solidFill>
              </a:rPr>
              <a:t>Scan Results</a:t>
            </a:r>
          </a:p>
        </p:txBody>
      </p:sp>
      <p:sp>
        <p:nvSpPr>
          <p:cNvPr id="7" name="TextBox 6">
            <a:extLst>
              <a:ext uri="{FF2B5EF4-FFF2-40B4-BE49-F238E27FC236}">
                <a16:creationId xmlns:a16="http://schemas.microsoft.com/office/drawing/2014/main" id="{938DE5EF-2F7F-5EFA-50DE-2D4D8857B977}"/>
              </a:ext>
            </a:extLst>
          </p:cNvPr>
          <p:cNvSpPr txBox="1"/>
          <p:nvPr/>
        </p:nvSpPr>
        <p:spPr>
          <a:xfrm rot="21426559">
            <a:off x="5985746" y="2550993"/>
            <a:ext cx="1529586" cy="584775"/>
          </a:xfrm>
          <a:prstGeom prst="rect">
            <a:avLst/>
          </a:prstGeom>
          <a:noFill/>
        </p:spPr>
        <p:txBody>
          <a:bodyPr wrap="none" rtlCol="0">
            <a:spAutoFit/>
          </a:bodyPr>
          <a:lstStyle/>
          <a:p>
            <a:r>
              <a:rPr lang="en-US" sz="3200" b="1" dirty="0">
                <a:solidFill>
                  <a:srgbClr val="002060"/>
                </a:solidFill>
              </a:rPr>
              <a:t>Claims</a:t>
            </a:r>
          </a:p>
        </p:txBody>
      </p:sp>
      <p:sp>
        <p:nvSpPr>
          <p:cNvPr id="8" name="TextBox 7">
            <a:extLst>
              <a:ext uri="{FF2B5EF4-FFF2-40B4-BE49-F238E27FC236}">
                <a16:creationId xmlns:a16="http://schemas.microsoft.com/office/drawing/2014/main" id="{0618C7C8-82C8-15F1-84E9-52B8F993DC94}"/>
              </a:ext>
            </a:extLst>
          </p:cNvPr>
          <p:cNvSpPr txBox="1"/>
          <p:nvPr/>
        </p:nvSpPr>
        <p:spPr>
          <a:xfrm rot="159440">
            <a:off x="6110774" y="4936664"/>
            <a:ext cx="2550698" cy="584775"/>
          </a:xfrm>
          <a:prstGeom prst="rect">
            <a:avLst/>
          </a:prstGeom>
          <a:noFill/>
        </p:spPr>
        <p:txBody>
          <a:bodyPr wrap="none" rtlCol="0">
            <a:spAutoFit/>
          </a:bodyPr>
          <a:lstStyle/>
          <a:p>
            <a:r>
              <a:rPr lang="en-US" sz="3200" b="1" dirty="0">
                <a:solidFill>
                  <a:srgbClr val="002060"/>
                </a:solidFill>
              </a:rPr>
              <a:t>Attestations</a:t>
            </a:r>
          </a:p>
        </p:txBody>
      </p:sp>
      <p:sp>
        <p:nvSpPr>
          <p:cNvPr id="9" name="TextBox 8">
            <a:extLst>
              <a:ext uri="{FF2B5EF4-FFF2-40B4-BE49-F238E27FC236}">
                <a16:creationId xmlns:a16="http://schemas.microsoft.com/office/drawing/2014/main" id="{BCCB1C84-3411-9A34-532F-6EA491C6C80E}"/>
              </a:ext>
            </a:extLst>
          </p:cNvPr>
          <p:cNvSpPr txBox="1"/>
          <p:nvPr/>
        </p:nvSpPr>
        <p:spPr>
          <a:xfrm rot="164919">
            <a:off x="8868854" y="3375410"/>
            <a:ext cx="1936749" cy="584775"/>
          </a:xfrm>
          <a:prstGeom prst="rect">
            <a:avLst/>
          </a:prstGeom>
          <a:noFill/>
        </p:spPr>
        <p:txBody>
          <a:bodyPr wrap="none" rtlCol="0">
            <a:spAutoFit/>
          </a:bodyPr>
          <a:lstStyle/>
          <a:p>
            <a:r>
              <a:rPr lang="en-US" sz="3200" b="1" dirty="0">
                <a:solidFill>
                  <a:srgbClr val="002060"/>
                </a:solidFill>
              </a:rPr>
              <a:t>Licenses</a:t>
            </a:r>
          </a:p>
        </p:txBody>
      </p:sp>
      <p:sp>
        <p:nvSpPr>
          <p:cNvPr id="10" name="TextBox 9">
            <a:extLst>
              <a:ext uri="{FF2B5EF4-FFF2-40B4-BE49-F238E27FC236}">
                <a16:creationId xmlns:a16="http://schemas.microsoft.com/office/drawing/2014/main" id="{418033C0-3AEE-0160-6CC6-682F0DA102B4}"/>
              </a:ext>
            </a:extLst>
          </p:cNvPr>
          <p:cNvSpPr txBox="1"/>
          <p:nvPr/>
        </p:nvSpPr>
        <p:spPr>
          <a:xfrm>
            <a:off x="10349999" y="5334470"/>
            <a:ext cx="1186543" cy="584775"/>
          </a:xfrm>
          <a:prstGeom prst="rect">
            <a:avLst/>
          </a:prstGeom>
          <a:noFill/>
        </p:spPr>
        <p:txBody>
          <a:bodyPr wrap="none" rtlCol="0">
            <a:spAutoFit/>
          </a:bodyPr>
          <a:lstStyle/>
          <a:p>
            <a:r>
              <a:rPr lang="en-US" sz="3200" b="1" dirty="0">
                <a:solidFill>
                  <a:srgbClr val="002060"/>
                </a:solidFill>
              </a:rPr>
              <a:t>Docs</a:t>
            </a:r>
          </a:p>
        </p:txBody>
      </p:sp>
      <p:sp>
        <p:nvSpPr>
          <p:cNvPr id="12" name="TextBox 11">
            <a:extLst>
              <a:ext uri="{FF2B5EF4-FFF2-40B4-BE49-F238E27FC236}">
                <a16:creationId xmlns:a16="http://schemas.microsoft.com/office/drawing/2014/main" id="{EE3572AD-06EC-C755-6B35-5C9472650201}"/>
              </a:ext>
            </a:extLst>
          </p:cNvPr>
          <p:cNvSpPr txBox="1"/>
          <p:nvPr/>
        </p:nvSpPr>
        <p:spPr>
          <a:xfrm>
            <a:off x="190376" y="1448161"/>
            <a:ext cx="1603324" cy="523220"/>
          </a:xfrm>
          <a:prstGeom prst="rect">
            <a:avLst/>
          </a:prstGeom>
          <a:noFill/>
        </p:spPr>
        <p:txBody>
          <a:bodyPr wrap="none" rtlCol="0">
            <a:spAutoFit/>
          </a:bodyPr>
          <a:lstStyle/>
          <a:p>
            <a:r>
              <a:rPr lang="en-US" sz="2800" dirty="0"/>
              <a:t>Software</a:t>
            </a:r>
          </a:p>
        </p:txBody>
      </p:sp>
      <p:sp>
        <p:nvSpPr>
          <p:cNvPr id="13" name="TextBox 12">
            <a:extLst>
              <a:ext uri="{FF2B5EF4-FFF2-40B4-BE49-F238E27FC236}">
                <a16:creationId xmlns:a16="http://schemas.microsoft.com/office/drawing/2014/main" id="{9D5B956E-DF21-EEF5-AD0C-5CECF896E52C}"/>
              </a:ext>
            </a:extLst>
          </p:cNvPr>
          <p:cNvSpPr txBox="1"/>
          <p:nvPr/>
        </p:nvSpPr>
        <p:spPr>
          <a:xfrm>
            <a:off x="574423" y="1917785"/>
            <a:ext cx="4405373" cy="1815882"/>
          </a:xfrm>
          <a:prstGeom prst="rect">
            <a:avLst/>
          </a:prstGeom>
          <a:noFill/>
        </p:spPr>
        <p:txBody>
          <a:bodyPr wrap="none" rtlCol="0">
            <a:spAutoFit/>
          </a:bodyPr>
          <a:lstStyle/>
          <a:p>
            <a:pPr marL="457200" indent="-457200">
              <a:buFont typeface="Arial" panose="020B0604020202020204" pitchFamily="34" charset="0"/>
              <a:buChar char="•"/>
            </a:pPr>
            <a:r>
              <a:rPr lang="en-US" sz="2800" dirty="0"/>
              <a:t>Containers</a:t>
            </a:r>
          </a:p>
          <a:p>
            <a:pPr marL="457200" indent="-457200">
              <a:buFont typeface="Arial" panose="020B0604020202020204" pitchFamily="34" charset="0"/>
              <a:buChar char="•"/>
            </a:pPr>
            <a:r>
              <a:rPr lang="en-US" sz="2800" dirty="0"/>
              <a:t>Packages</a:t>
            </a:r>
          </a:p>
          <a:p>
            <a:pPr marL="457200" indent="-457200">
              <a:buFont typeface="Arial" panose="020B0604020202020204" pitchFamily="34" charset="0"/>
              <a:buChar char="•"/>
            </a:pPr>
            <a:r>
              <a:rPr lang="en-US" sz="2800" dirty="0"/>
              <a:t>Binaries</a:t>
            </a:r>
          </a:p>
          <a:p>
            <a:pPr marL="457200" indent="-457200">
              <a:buFont typeface="Arial" panose="020B0604020202020204" pitchFamily="34" charset="0"/>
              <a:buChar char="•"/>
            </a:pPr>
            <a:r>
              <a:rPr lang="en-US" sz="2800" dirty="0"/>
              <a:t>Virtual Machine Images</a:t>
            </a:r>
          </a:p>
        </p:txBody>
      </p:sp>
      <p:sp>
        <p:nvSpPr>
          <p:cNvPr id="17" name="TextBox 16">
            <a:extLst>
              <a:ext uri="{FF2B5EF4-FFF2-40B4-BE49-F238E27FC236}">
                <a16:creationId xmlns:a16="http://schemas.microsoft.com/office/drawing/2014/main" id="{A6669740-C12B-CD17-99CA-59A8DFD1B575}"/>
              </a:ext>
            </a:extLst>
          </p:cNvPr>
          <p:cNvSpPr txBox="1"/>
          <p:nvPr/>
        </p:nvSpPr>
        <p:spPr>
          <a:xfrm rot="206815">
            <a:off x="5387568" y="5861077"/>
            <a:ext cx="4669868" cy="584775"/>
          </a:xfrm>
          <a:prstGeom prst="rect">
            <a:avLst/>
          </a:prstGeom>
          <a:noFill/>
        </p:spPr>
        <p:txBody>
          <a:bodyPr wrap="none" rtlCol="0">
            <a:spAutoFit/>
          </a:bodyPr>
          <a:lstStyle/>
          <a:p>
            <a:r>
              <a:rPr lang="en-US" sz="3200" b="1" dirty="0">
                <a:solidFill>
                  <a:srgbClr val="002060"/>
                </a:solidFill>
              </a:rPr>
              <a:t>Deployment Templates</a:t>
            </a:r>
          </a:p>
        </p:txBody>
      </p:sp>
      <p:sp>
        <p:nvSpPr>
          <p:cNvPr id="19" name="TextBox 18">
            <a:extLst>
              <a:ext uri="{FF2B5EF4-FFF2-40B4-BE49-F238E27FC236}">
                <a16:creationId xmlns:a16="http://schemas.microsoft.com/office/drawing/2014/main" id="{5F1FED91-46F1-0021-36A1-80847428D7E2}"/>
              </a:ext>
            </a:extLst>
          </p:cNvPr>
          <p:cNvSpPr txBox="1"/>
          <p:nvPr/>
        </p:nvSpPr>
        <p:spPr>
          <a:xfrm rot="21391447">
            <a:off x="9059348" y="4441899"/>
            <a:ext cx="1733167" cy="584775"/>
          </a:xfrm>
          <a:prstGeom prst="rect">
            <a:avLst/>
          </a:prstGeom>
          <a:noFill/>
        </p:spPr>
        <p:txBody>
          <a:bodyPr wrap="none" rtlCol="0">
            <a:spAutoFit/>
          </a:bodyPr>
          <a:lstStyle/>
          <a:p>
            <a:r>
              <a:rPr lang="en-US" sz="3200" b="1" dirty="0">
                <a:solidFill>
                  <a:srgbClr val="002060"/>
                </a:solidFill>
              </a:rPr>
              <a:t>Policies</a:t>
            </a:r>
          </a:p>
        </p:txBody>
      </p:sp>
    </p:spTree>
    <p:extLst>
      <p:ext uri="{BB962C8B-B14F-4D97-AF65-F5344CB8AC3E}">
        <p14:creationId xmlns:p14="http://schemas.microsoft.com/office/powerpoint/2010/main" val="368175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fade">
                                      <p:cBhvr>
                                        <p:cTn id="15" dur="500"/>
                                        <p:tgtEl>
                                          <p:spTgt spid="1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xEl>
                                              <p:pRg st="3" end="3"/>
                                            </p:txEl>
                                          </p:spTgt>
                                        </p:tgtEl>
                                        <p:attrNameLst>
                                          <p:attrName>style.visibility</p:attrName>
                                        </p:attrNameLst>
                                      </p:cBhvr>
                                      <p:to>
                                        <p:strVal val="visible"/>
                                      </p:to>
                                    </p:set>
                                    <p:animEffect transition="in" filter="fade">
                                      <p:cBhvr>
                                        <p:cTn id="20" dur="500"/>
                                        <p:tgtEl>
                                          <p:spTgt spid="1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par>
                          <p:cTn id="54" fill="hold">
                            <p:stCondLst>
                              <p:cond delay="4000"/>
                            </p:stCondLst>
                            <p:childTnLst>
                              <p:par>
                                <p:cTn id="55" presetID="10"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7"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4FB76-A8F8-4F11-ABFC-26518AD52BCE}"/>
              </a:ext>
            </a:extLst>
          </p:cNvPr>
          <p:cNvSpPr>
            <a:spLocks noGrp="1"/>
          </p:cNvSpPr>
          <p:nvPr>
            <p:ph type="title"/>
          </p:nvPr>
        </p:nvSpPr>
        <p:spPr/>
        <p:txBody>
          <a:bodyPr>
            <a:normAutofit/>
          </a:bodyPr>
          <a:lstStyle/>
          <a:p>
            <a:r>
              <a:rPr lang="en-US" dirty="0"/>
              <a:t>Supply Chain Artifacts – What/Where</a:t>
            </a:r>
          </a:p>
        </p:txBody>
      </p:sp>
      <p:sp>
        <p:nvSpPr>
          <p:cNvPr id="3" name="TextBox 2">
            <a:extLst>
              <a:ext uri="{FF2B5EF4-FFF2-40B4-BE49-F238E27FC236}">
                <a16:creationId xmlns:a16="http://schemas.microsoft.com/office/drawing/2014/main" id="{66F95E22-0558-710D-D046-2B52F336A8F0}"/>
              </a:ext>
            </a:extLst>
          </p:cNvPr>
          <p:cNvSpPr txBox="1"/>
          <p:nvPr/>
        </p:nvSpPr>
        <p:spPr>
          <a:xfrm>
            <a:off x="419144" y="1495437"/>
            <a:ext cx="6681637" cy="523220"/>
          </a:xfrm>
          <a:prstGeom prst="rect">
            <a:avLst/>
          </a:prstGeom>
          <a:noFill/>
        </p:spPr>
        <p:txBody>
          <a:bodyPr wrap="none" rtlCol="0">
            <a:spAutoFit/>
          </a:bodyPr>
          <a:lstStyle/>
          <a:p>
            <a:r>
              <a:rPr lang="en-US" sz="2800" dirty="0"/>
              <a:t>What is the thing you’re looking to store?</a:t>
            </a:r>
          </a:p>
        </p:txBody>
      </p:sp>
      <p:sp>
        <p:nvSpPr>
          <p:cNvPr id="28" name="TextBox 27">
            <a:extLst>
              <a:ext uri="{FF2B5EF4-FFF2-40B4-BE49-F238E27FC236}">
                <a16:creationId xmlns:a16="http://schemas.microsoft.com/office/drawing/2014/main" id="{4CC5438C-BF75-212C-A74E-B8C8F772DA71}"/>
              </a:ext>
            </a:extLst>
          </p:cNvPr>
          <p:cNvSpPr txBox="1"/>
          <p:nvPr/>
        </p:nvSpPr>
        <p:spPr>
          <a:xfrm>
            <a:off x="714632" y="2870433"/>
            <a:ext cx="5561138" cy="523220"/>
          </a:xfrm>
          <a:prstGeom prst="rect">
            <a:avLst/>
          </a:prstGeom>
          <a:noFill/>
        </p:spPr>
        <p:txBody>
          <a:bodyPr wrap="none" rtlCol="0">
            <a:spAutoFit/>
          </a:bodyPr>
          <a:lstStyle/>
          <a:p>
            <a:r>
              <a:rPr lang="en-US" sz="2800" dirty="0"/>
              <a:t>A single file (binary, json, </a:t>
            </a:r>
            <a:r>
              <a:rPr lang="en-US" sz="2800" dirty="0" err="1"/>
              <a:t>yaml</a:t>
            </a:r>
            <a:r>
              <a:rPr lang="en-US" sz="2800" dirty="0"/>
              <a:t>)?</a:t>
            </a:r>
          </a:p>
        </p:txBody>
      </p:sp>
      <p:sp>
        <p:nvSpPr>
          <p:cNvPr id="30" name="TextBox 29">
            <a:extLst>
              <a:ext uri="{FF2B5EF4-FFF2-40B4-BE49-F238E27FC236}">
                <a16:creationId xmlns:a16="http://schemas.microsoft.com/office/drawing/2014/main" id="{D046BFEF-B3CD-DB4A-5274-7DF73A77F7E0}"/>
              </a:ext>
            </a:extLst>
          </p:cNvPr>
          <p:cNvSpPr txBox="1"/>
          <p:nvPr/>
        </p:nvSpPr>
        <p:spPr>
          <a:xfrm>
            <a:off x="2948653" y="3738945"/>
            <a:ext cx="4097597" cy="523220"/>
          </a:xfrm>
          <a:prstGeom prst="rect">
            <a:avLst/>
          </a:prstGeom>
          <a:noFill/>
        </p:spPr>
        <p:txBody>
          <a:bodyPr wrap="none" rtlCol="0">
            <a:spAutoFit/>
          </a:bodyPr>
          <a:lstStyle/>
          <a:p>
            <a:r>
              <a:rPr lang="en-US" sz="2800" dirty="0"/>
              <a:t>A file(s), with an SBOM?</a:t>
            </a:r>
          </a:p>
        </p:txBody>
      </p:sp>
      <p:sp>
        <p:nvSpPr>
          <p:cNvPr id="31" name="TextBox 30">
            <a:extLst>
              <a:ext uri="{FF2B5EF4-FFF2-40B4-BE49-F238E27FC236}">
                <a16:creationId xmlns:a16="http://schemas.microsoft.com/office/drawing/2014/main" id="{51B53E9B-BBA6-DD09-0D58-10FB4BA9D1C8}"/>
              </a:ext>
            </a:extLst>
          </p:cNvPr>
          <p:cNvSpPr txBox="1"/>
          <p:nvPr/>
        </p:nvSpPr>
        <p:spPr>
          <a:xfrm>
            <a:off x="4642878" y="4131427"/>
            <a:ext cx="3943708" cy="523220"/>
          </a:xfrm>
          <a:prstGeom prst="rect">
            <a:avLst/>
          </a:prstGeom>
          <a:noFill/>
        </p:spPr>
        <p:txBody>
          <a:bodyPr wrap="none" rtlCol="0">
            <a:spAutoFit/>
          </a:bodyPr>
          <a:lstStyle/>
          <a:p>
            <a:r>
              <a:rPr lang="en-US" sz="2800" dirty="0"/>
              <a:t>…which is also signed?</a:t>
            </a:r>
          </a:p>
        </p:txBody>
      </p:sp>
      <p:sp>
        <p:nvSpPr>
          <p:cNvPr id="32" name="TextBox 31">
            <a:extLst>
              <a:ext uri="{FF2B5EF4-FFF2-40B4-BE49-F238E27FC236}">
                <a16:creationId xmlns:a16="http://schemas.microsoft.com/office/drawing/2014/main" id="{E0916855-3BE1-DD12-5ABC-F77791B8F7C8}"/>
              </a:ext>
            </a:extLst>
          </p:cNvPr>
          <p:cNvSpPr txBox="1"/>
          <p:nvPr/>
        </p:nvSpPr>
        <p:spPr>
          <a:xfrm>
            <a:off x="6905677" y="2853696"/>
            <a:ext cx="3361818" cy="523220"/>
          </a:xfrm>
          <a:prstGeom prst="rect">
            <a:avLst/>
          </a:prstGeom>
          <a:noFill/>
        </p:spPr>
        <p:txBody>
          <a:bodyPr wrap="none" rtlCol="0">
            <a:spAutoFit/>
          </a:bodyPr>
          <a:lstStyle/>
          <a:p>
            <a:r>
              <a:rPr lang="en-US" sz="2800" dirty="0"/>
              <a:t>A collection of files?</a:t>
            </a:r>
          </a:p>
        </p:txBody>
      </p:sp>
      <p:grpSp>
        <p:nvGrpSpPr>
          <p:cNvPr id="33" name="Storage">
            <a:extLst>
              <a:ext uri="{FF2B5EF4-FFF2-40B4-BE49-F238E27FC236}">
                <a16:creationId xmlns:a16="http://schemas.microsoft.com/office/drawing/2014/main" id="{A1DF9027-6F3D-C917-CF9A-1C0433A1735E}"/>
              </a:ext>
            </a:extLst>
          </p:cNvPr>
          <p:cNvGrpSpPr/>
          <p:nvPr/>
        </p:nvGrpSpPr>
        <p:grpSpPr>
          <a:xfrm>
            <a:off x="11043897" y="132546"/>
            <a:ext cx="857250" cy="739009"/>
            <a:chOff x="3377802" y="4632193"/>
            <a:chExt cx="857250" cy="739009"/>
          </a:xfrm>
        </p:grpSpPr>
        <p:sp>
          <p:nvSpPr>
            <p:cNvPr id="34" name="Hexagon 33">
              <a:extLst>
                <a:ext uri="{FF2B5EF4-FFF2-40B4-BE49-F238E27FC236}">
                  <a16:creationId xmlns:a16="http://schemas.microsoft.com/office/drawing/2014/main" id="{8DF23F9C-DC52-2693-ADC4-B7DD0E4BC062}"/>
                </a:ext>
              </a:extLst>
            </p:cNvPr>
            <p:cNvSpPr/>
            <p:nvPr/>
          </p:nvSpPr>
          <p:spPr>
            <a:xfrm>
              <a:off x="3377802" y="4632193"/>
              <a:ext cx="857250" cy="739009"/>
            </a:xfrm>
            <a:prstGeom prst="hexagon">
              <a:avLst/>
            </a:prstGeom>
            <a:solidFill>
              <a:srgbClr val="0079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A9C8AFF9-FA1B-63DB-0C6D-76724A532CE2}"/>
                </a:ext>
              </a:extLst>
            </p:cNvPr>
            <p:cNvGrpSpPr/>
            <p:nvPr/>
          </p:nvGrpSpPr>
          <p:grpSpPr>
            <a:xfrm>
              <a:off x="3574360" y="4758809"/>
              <a:ext cx="482601" cy="485775"/>
              <a:chOff x="2571060" y="4815439"/>
              <a:chExt cx="482601" cy="485775"/>
            </a:xfrm>
          </p:grpSpPr>
          <p:sp>
            <p:nvSpPr>
              <p:cNvPr id="36" name="Rectangle 35">
                <a:extLst>
                  <a:ext uri="{FF2B5EF4-FFF2-40B4-BE49-F238E27FC236}">
                    <a16:creationId xmlns:a16="http://schemas.microsoft.com/office/drawing/2014/main" id="{11F7823F-414D-305E-F9EE-553353F83FF7}"/>
                  </a:ext>
                </a:extLst>
              </p:cNvPr>
              <p:cNvSpPr/>
              <p:nvPr/>
            </p:nvSpPr>
            <p:spPr>
              <a:xfrm>
                <a:off x="2578100" y="4819650"/>
                <a:ext cx="473075" cy="481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2" descr="See the source image">
                <a:extLst>
                  <a:ext uri="{FF2B5EF4-FFF2-40B4-BE49-F238E27FC236}">
                    <a16:creationId xmlns:a16="http://schemas.microsoft.com/office/drawing/2014/main" id="{D460681C-9819-CF1B-0061-F85FA9B171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60" t="22693" r="22168" b="21872"/>
              <a:stretch/>
            </p:blipFill>
            <p:spPr bwMode="auto">
              <a:xfrm>
                <a:off x="2571060" y="4815439"/>
                <a:ext cx="482601" cy="48577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7" name="TextBox 46">
            <a:extLst>
              <a:ext uri="{FF2B5EF4-FFF2-40B4-BE49-F238E27FC236}">
                <a16:creationId xmlns:a16="http://schemas.microsoft.com/office/drawing/2014/main" id="{51C28C1A-482F-7B35-90D2-30D7EDD9D7D2}"/>
              </a:ext>
            </a:extLst>
          </p:cNvPr>
          <p:cNvSpPr txBox="1"/>
          <p:nvPr/>
        </p:nvSpPr>
        <p:spPr>
          <a:xfrm>
            <a:off x="710245" y="4802121"/>
            <a:ext cx="5472973" cy="523220"/>
          </a:xfrm>
          <a:prstGeom prst="rect">
            <a:avLst/>
          </a:prstGeom>
          <a:noFill/>
        </p:spPr>
        <p:txBody>
          <a:bodyPr wrap="none" rtlCol="0">
            <a:spAutoFit/>
          </a:bodyPr>
          <a:lstStyle/>
          <a:p>
            <a:r>
              <a:rPr lang="en-US" sz="2800" dirty="0"/>
              <a:t>Does each thing have a “version”</a:t>
            </a:r>
          </a:p>
        </p:txBody>
      </p:sp>
      <p:sp>
        <p:nvSpPr>
          <p:cNvPr id="48" name="TextBox 47">
            <a:extLst>
              <a:ext uri="{FF2B5EF4-FFF2-40B4-BE49-F238E27FC236}">
                <a16:creationId xmlns:a16="http://schemas.microsoft.com/office/drawing/2014/main" id="{4D4BC4C5-BBE5-838E-52D5-F4966112ADC3}"/>
              </a:ext>
            </a:extLst>
          </p:cNvPr>
          <p:cNvSpPr txBox="1"/>
          <p:nvPr/>
        </p:nvSpPr>
        <p:spPr>
          <a:xfrm>
            <a:off x="6760352" y="5325341"/>
            <a:ext cx="4283545" cy="523220"/>
          </a:xfrm>
          <a:prstGeom prst="rect">
            <a:avLst/>
          </a:prstGeom>
          <a:noFill/>
        </p:spPr>
        <p:txBody>
          <a:bodyPr wrap="none" rtlCol="0">
            <a:spAutoFit/>
          </a:bodyPr>
          <a:lstStyle/>
          <a:p>
            <a:r>
              <a:rPr lang="en-US" sz="2800" dirty="0"/>
              <a:t>How to manage lifecycle?</a:t>
            </a:r>
          </a:p>
        </p:txBody>
      </p:sp>
      <p:sp>
        <p:nvSpPr>
          <p:cNvPr id="15" name="TextBox 14">
            <a:extLst>
              <a:ext uri="{FF2B5EF4-FFF2-40B4-BE49-F238E27FC236}">
                <a16:creationId xmlns:a16="http://schemas.microsoft.com/office/drawing/2014/main" id="{A151F286-544B-1165-5DC4-E6929A40F145}"/>
              </a:ext>
            </a:extLst>
          </p:cNvPr>
          <p:cNvSpPr txBox="1"/>
          <p:nvPr/>
        </p:nvSpPr>
        <p:spPr>
          <a:xfrm>
            <a:off x="2657737" y="2106169"/>
            <a:ext cx="2204450" cy="523220"/>
          </a:xfrm>
          <a:prstGeom prst="rect">
            <a:avLst/>
          </a:prstGeom>
          <a:noFill/>
        </p:spPr>
        <p:txBody>
          <a:bodyPr wrap="none" rtlCol="0">
            <a:spAutoFit/>
          </a:bodyPr>
          <a:lstStyle/>
          <a:p>
            <a:r>
              <a:rPr lang="en-US" sz="2800" dirty="0"/>
              <a:t>A signature?</a:t>
            </a:r>
          </a:p>
        </p:txBody>
      </p:sp>
    </p:spTree>
    <p:extLst>
      <p:ext uri="{BB962C8B-B14F-4D97-AF65-F5344CB8AC3E}">
        <p14:creationId xmlns:p14="http://schemas.microsoft.com/office/powerpoint/2010/main" val="253746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30" grpId="0"/>
      <p:bldP spid="31" grpId="0"/>
      <p:bldP spid="32" grpId="0"/>
      <p:bldP spid="47" grpId="0"/>
      <p:bldP spid="48"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6E4E-987B-3855-37F5-306E61260324}"/>
              </a:ext>
            </a:extLst>
          </p:cNvPr>
          <p:cNvSpPr>
            <a:spLocks noGrp="1"/>
          </p:cNvSpPr>
          <p:nvPr>
            <p:ph type="title"/>
          </p:nvPr>
        </p:nvSpPr>
        <p:spPr/>
        <p:txBody>
          <a:bodyPr/>
          <a:lstStyle/>
          <a:p>
            <a:r>
              <a:rPr lang="en-US" dirty="0"/>
              <a:t>Supply Chain Artifacts – What/Where</a:t>
            </a:r>
          </a:p>
        </p:txBody>
      </p:sp>
      <p:sp>
        <p:nvSpPr>
          <p:cNvPr id="3" name="TextBox 2">
            <a:extLst>
              <a:ext uri="{FF2B5EF4-FFF2-40B4-BE49-F238E27FC236}">
                <a16:creationId xmlns:a16="http://schemas.microsoft.com/office/drawing/2014/main" id="{A63DD6E9-D915-70B8-AB94-FA9E1B413EFF}"/>
              </a:ext>
            </a:extLst>
          </p:cNvPr>
          <p:cNvSpPr txBox="1"/>
          <p:nvPr/>
        </p:nvSpPr>
        <p:spPr>
          <a:xfrm>
            <a:off x="838200" y="2233943"/>
            <a:ext cx="4522392" cy="523220"/>
          </a:xfrm>
          <a:prstGeom prst="rect">
            <a:avLst/>
          </a:prstGeom>
          <a:noFill/>
        </p:spPr>
        <p:txBody>
          <a:bodyPr wrap="none" rtlCol="0">
            <a:spAutoFit/>
          </a:bodyPr>
          <a:lstStyle/>
          <a:p>
            <a:r>
              <a:rPr lang="en-US" sz="2800" dirty="0"/>
              <a:t>Where will you store them?</a:t>
            </a:r>
          </a:p>
        </p:txBody>
      </p:sp>
      <p:sp>
        <p:nvSpPr>
          <p:cNvPr id="4" name="TextBox 3">
            <a:extLst>
              <a:ext uri="{FF2B5EF4-FFF2-40B4-BE49-F238E27FC236}">
                <a16:creationId xmlns:a16="http://schemas.microsoft.com/office/drawing/2014/main" id="{8F34237F-5C01-880A-F982-42222126B6A6}"/>
              </a:ext>
            </a:extLst>
          </p:cNvPr>
          <p:cNvSpPr txBox="1"/>
          <p:nvPr/>
        </p:nvSpPr>
        <p:spPr>
          <a:xfrm>
            <a:off x="3453384" y="3839228"/>
            <a:ext cx="4102405" cy="523220"/>
          </a:xfrm>
          <a:prstGeom prst="rect">
            <a:avLst/>
          </a:prstGeom>
          <a:noFill/>
        </p:spPr>
        <p:txBody>
          <a:bodyPr wrap="none" rtlCol="0">
            <a:spAutoFit/>
          </a:bodyPr>
          <a:lstStyle/>
          <a:p>
            <a:r>
              <a:rPr lang="en-US" sz="2800" dirty="0"/>
              <a:t>Will you distribute them?</a:t>
            </a:r>
          </a:p>
        </p:txBody>
      </p:sp>
      <p:sp>
        <p:nvSpPr>
          <p:cNvPr id="5" name="TextBox 4">
            <a:extLst>
              <a:ext uri="{FF2B5EF4-FFF2-40B4-BE49-F238E27FC236}">
                <a16:creationId xmlns:a16="http://schemas.microsoft.com/office/drawing/2014/main" id="{D78FBF16-7EFE-0A56-5955-FC8AE8B7AE38}"/>
              </a:ext>
            </a:extLst>
          </p:cNvPr>
          <p:cNvSpPr txBox="1"/>
          <p:nvPr/>
        </p:nvSpPr>
        <p:spPr>
          <a:xfrm>
            <a:off x="5763768" y="5576588"/>
            <a:ext cx="5963492" cy="523220"/>
          </a:xfrm>
          <a:prstGeom prst="rect">
            <a:avLst/>
          </a:prstGeom>
          <a:noFill/>
        </p:spPr>
        <p:txBody>
          <a:bodyPr wrap="none" rtlCol="0">
            <a:spAutoFit/>
          </a:bodyPr>
          <a:lstStyle/>
          <a:p>
            <a:r>
              <a:rPr lang="en-US" sz="2800" dirty="0"/>
              <a:t>How will you manage their lifecycle?</a:t>
            </a:r>
          </a:p>
        </p:txBody>
      </p:sp>
    </p:spTree>
    <p:extLst>
      <p:ext uri="{BB962C8B-B14F-4D97-AF65-F5344CB8AC3E}">
        <p14:creationId xmlns:p14="http://schemas.microsoft.com/office/powerpoint/2010/main" val="29016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CF620-4E28-0D1A-2B37-14888E8F8ACE}"/>
              </a:ext>
            </a:extLst>
          </p:cNvPr>
          <p:cNvSpPr>
            <a:spLocks noGrp="1"/>
          </p:cNvSpPr>
          <p:nvPr>
            <p:ph type="title"/>
          </p:nvPr>
        </p:nvSpPr>
        <p:spPr/>
        <p:txBody>
          <a:bodyPr/>
          <a:lstStyle/>
          <a:p>
            <a:r>
              <a:rPr lang="en-US" dirty="0"/>
              <a:t>Supply Chain Artifact Distribution</a:t>
            </a:r>
          </a:p>
        </p:txBody>
      </p:sp>
      <p:sp>
        <p:nvSpPr>
          <p:cNvPr id="3" name="Content Placeholder 2">
            <a:extLst>
              <a:ext uri="{FF2B5EF4-FFF2-40B4-BE49-F238E27FC236}">
                <a16:creationId xmlns:a16="http://schemas.microsoft.com/office/drawing/2014/main" id="{20C8A816-941D-7B8E-C1BB-660ABD157C13}"/>
              </a:ext>
            </a:extLst>
          </p:cNvPr>
          <p:cNvSpPr>
            <a:spLocks noGrp="1"/>
          </p:cNvSpPr>
          <p:nvPr>
            <p:ph idx="1"/>
          </p:nvPr>
        </p:nvSpPr>
        <p:spPr/>
        <p:txBody>
          <a:bodyPr/>
          <a:lstStyle/>
          <a:p>
            <a:r>
              <a:rPr lang="en-US" dirty="0"/>
              <a:t>Best Practice: </a:t>
            </a:r>
          </a:p>
          <a:p>
            <a:pPr lvl="1"/>
            <a:r>
              <a:rPr lang="en-US" dirty="0"/>
              <a:t>Own a copy of your dependencies, in an environment you trust</a:t>
            </a:r>
          </a:p>
          <a:p>
            <a:r>
              <a:rPr lang="en-US" dirty="0"/>
              <a:t>Should the SBOM, Scan Result, Claims travel with …?</a:t>
            </a:r>
          </a:p>
        </p:txBody>
      </p:sp>
      <p:pic>
        <p:nvPicPr>
          <p:cNvPr id="4" name="Content Placeholder 5">
            <a:extLst>
              <a:ext uri="{FF2B5EF4-FFF2-40B4-BE49-F238E27FC236}">
                <a16:creationId xmlns:a16="http://schemas.microsoft.com/office/drawing/2014/main" id="{9A391CC2-10D4-903B-08B5-E25403D394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312" y="3657600"/>
            <a:ext cx="9838689" cy="3200401"/>
          </a:xfrm>
          <a:prstGeom prst="rect">
            <a:avLst/>
          </a:prstGeom>
        </p:spPr>
      </p:pic>
      <p:sp>
        <p:nvSpPr>
          <p:cNvPr id="5" name="TextBox 4">
            <a:extLst>
              <a:ext uri="{FF2B5EF4-FFF2-40B4-BE49-F238E27FC236}">
                <a16:creationId xmlns:a16="http://schemas.microsoft.com/office/drawing/2014/main" id="{ED7D2D7E-5E19-5E1F-E628-366F3A8F963B}"/>
              </a:ext>
            </a:extLst>
          </p:cNvPr>
          <p:cNvSpPr txBox="1"/>
          <p:nvPr/>
        </p:nvSpPr>
        <p:spPr>
          <a:xfrm rot="21257262">
            <a:off x="6114689" y="5225776"/>
            <a:ext cx="4194048" cy="584775"/>
          </a:xfrm>
          <a:prstGeom prst="rect">
            <a:avLst/>
          </a:prstGeom>
          <a:noFill/>
        </p:spPr>
        <p:txBody>
          <a:bodyPr wrap="square" rtlCol="0">
            <a:spAutoFit/>
          </a:bodyPr>
          <a:lstStyle/>
          <a:p>
            <a:r>
              <a:rPr lang="en-US" sz="3200" dirty="0">
                <a:solidFill>
                  <a:srgbClr val="FF0000"/>
                </a:solidFill>
              </a:rPr>
              <a:t>Update with claims</a:t>
            </a:r>
          </a:p>
        </p:txBody>
      </p:sp>
    </p:spTree>
    <p:extLst>
      <p:ext uri="{BB962C8B-B14F-4D97-AF65-F5344CB8AC3E}">
        <p14:creationId xmlns:p14="http://schemas.microsoft.com/office/powerpoint/2010/main" val="108540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DDBD-FF6B-DFBA-EF28-1FD487C56836}"/>
              </a:ext>
            </a:extLst>
          </p:cNvPr>
          <p:cNvSpPr>
            <a:spLocks noGrp="1"/>
          </p:cNvSpPr>
          <p:nvPr>
            <p:ph type="title"/>
          </p:nvPr>
        </p:nvSpPr>
        <p:spPr/>
        <p:txBody>
          <a:bodyPr/>
          <a:lstStyle/>
          <a:p>
            <a:r>
              <a:rPr lang="en-US" dirty="0"/>
              <a:t>Supply Chain Artifact Lifecycle Management</a:t>
            </a:r>
          </a:p>
        </p:txBody>
      </p:sp>
      <p:sp>
        <p:nvSpPr>
          <p:cNvPr id="3" name="Content Placeholder 2">
            <a:extLst>
              <a:ext uri="{FF2B5EF4-FFF2-40B4-BE49-F238E27FC236}">
                <a16:creationId xmlns:a16="http://schemas.microsoft.com/office/drawing/2014/main" id="{FF17756A-9912-73AF-8C4B-1AC6118E7731}"/>
              </a:ext>
            </a:extLst>
          </p:cNvPr>
          <p:cNvSpPr>
            <a:spLocks noGrp="1"/>
          </p:cNvSpPr>
          <p:nvPr>
            <p:ph idx="1"/>
          </p:nvPr>
        </p:nvSpPr>
        <p:spPr>
          <a:xfrm>
            <a:off x="390144" y="1825625"/>
            <a:ext cx="10963656" cy="4351338"/>
          </a:xfrm>
        </p:spPr>
        <p:txBody>
          <a:bodyPr>
            <a:normAutofit lnSpcReduction="10000"/>
          </a:bodyPr>
          <a:lstStyle/>
          <a:p>
            <a:r>
              <a:rPr lang="en-US" dirty="0"/>
              <a:t>How many builds do you:</a:t>
            </a:r>
          </a:p>
          <a:p>
            <a:pPr lvl="1"/>
            <a:r>
              <a:rPr lang="en-US" dirty="0"/>
              <a:t>produce in a week? </a:t>
            </a:r>
          </a:p>
          <a:p>
            <a:pPr lvl="1"/>
            <a:r>
              <a:rPr lang="en-US" dirty="0"/>
              <a:t>test in a week?</a:t>
            </a:r>
          </a:p>
          <a:p>
            <a:pPr lvl="1"/>
            <a:r>
              <a:rPr lang="en-US" dirty="0"/>
              <a:t>deploy in a week?</a:t>
            </a:r>
          </a:p>
          <a:p>
            <a:r>
              <a:rPr lang="en-US" dirty="0"/>
              <a:t>For each build:</a:t>
            </a:r>
          </a:p>
          <a:p>
            <a:pPr lvl="1"/>
            <a:r>
              <a:rPr lang="en-US" dirty="0"/>
              <a:t>SBOM</a:t>
            </a:r>
          </a:p>
          <a:p>
            <a:pPr lvl="1"/>
            <a:r>
              <a:rPr lang="en-US" dirty="0" err="1"/>
              <a:t>gitBOM</a:t>
            </a:r>
            <a:endParaRPr lang="en-US" dirty="0"/>
          </a:p>
          <a:p>
            <a:pPr lvl="1"/>
            <a:r>
              <a:rPr lang="en-US" dirty="0"/>
              <a:t>Scan Result</a:t>
            </a:r>
          </a:p>
          <a:p>
            <a:pPr lvl="1"/>
            <a:r>
              <a:rPr lang="en-US" dirty="0"/>
              <a:t>Claims &amp; Attestations</a:t>
            </a:r>
          </a:p>
          <a:p>
            <a:pPr lvl="1"/>
            <a:r>
              <a:rPr lang="en-US" dirty="0"/>
              <a:t>Signatures</a:t>
            </a:r>
          </a:p>
          <a:p>
            <a:pPr lvl="1"/>
            <a:r>
              <a:rPr lang="en-US" dirty="0"/>
              <a:t>Deployment Template</a:t>
            </a:r>
          </a:p>
        </p:txBody>
      </p:sp>
      <p:graphicFrame>
        <p:nvGraphicFramePr>
          <p:cNvPr id="11" name="Chart 10">
            <a:extLst>
              <a:ext uri="{FF2B5EF4-FFF2-40B4-BE49-F238E27FC236}">
                <a16:creationId xmlns:a16="http://schemas.microsoft.com/office/drawing/2014/main" id="{DEA05F29-0C95-7EE6-EA4A-F7E5903CE1AF}"/>
              </a:ext>
            </a:extLst>
          </p:cNvPr>
          <p:cNvGraphicFramePr/>
          <p:nvPr>
            <p:extLst>
              <p:ext uri="{D42A27DB-BD31-4B8C-83A1-F6EECF244321}">
                <p14:modId xmlns:p14="http://schemas.microsoft.com/office/powerpoint/2010/main" val="2973101779"/>
              </p:ext>
            </p:extLst>
          </p:nvPr>
        </p:nvGraphicFramePr>
        <p:xfrm>
          <a:off x="4754880" y="1170432"/>
          <a:ext cx="7343648" cy="54376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6707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500"/>
                                        <p:tgtEl>
                                          <p:spTgt spid="3">
                                            <p:txEl>
                                              <p:pRg st="5" end="5"/>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2408</TotalTime>
  <Words>2822</Words>
  <Application>Microsoft Office PowerPoint</Application>
  <PresentationFormat>Widescreen</PresentationFormat>
  <Paragraphs>465</Paragraphs>
  <Slides>35</Slides>
  <Notes>8</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Calibri Light</vt:lpstr>
      <vt:lpstr>Avenir Next</vt:lpstr>
      <vt:lpstr>Consolas</vt:lpstr>
      <vt:lpstr>Arial</vt:lpstr>
      <vt:lpstr>Fira Mono for Powerline</vt:lpstr>
      <vt:lpstr>Script MT Bold</vt:lpstr>
      <vt:lpstr>ui-monospace</vt:lpstr>
      <vt:lpstr>Calibri</vt:lpstr>
      <vt:lpstr>Hack</vt:lpstr>
      <vt:lpstr>Anonymice Powerline</vt:lpstr>
      <vt:lpstr>Courier New</vt:lpstr>
      <vt:lpstr>Office Theme</vt:lpstr>
      <vt:lpstr>PowerPoint Presentation</vt:lpstr>
      <vt:lpstr>Working Agenda</vt:lpstr>
      <vt:lpstr>Agenda</vt:lpstr>
      <vt:lpstr>Supply Chain Artifats</vt:lpstr>
      <vt:lpstr>Supply Chain Artifacts – What/Where</vt:lpstr>
      <vt:lpstr>Supply Chain Artifacts – What/Where</vt:lpstr>
      <vt:lpstr>Supply Chain Artifacts – What/Where</vt:lpstr>
      <vt:lpstr>Supply Chain Artifact Distribution</vt:lpstr>
      <vt:lpstr>Supply Chain Artifact Lifecycle Management</vt:lpstr>
      <vt:lpstr>Assets &amp; Liabilities</vt:lpstr>
      <vt:lpstr>How to secure access to your artifacts?</vt:lpstr>
      <vt:lpstr>Production Capabilities</vt:lpstr>
      <vt:lpstr>You have a thing.     Where will you store your thing?</vt:lpstr>
      <vt:lpstr>Adding Helm Repos to      Azure Container Registry</vt:lpstr>
      <vt:lpstr>The Elegance of Registries</vt:lpstr>
      <vt:lpstr>OCI Distribution Specification</vt:lpstr>
      <vt:lpstr>Under the covers</vt:lpstr>
      <vt:lpstr>Docker Pull</vt:lpstr>
      <vt:lpstr>Elegance - Manifest</vt:lpstr>
      <vt:lpstr>Files</vt:lpstr>
      <vt:lpstr>Elegance - Manifest</vt:lpstr>
      <vt:lpstr>Tags</vt:lpstr>
      <vt:lpstr>Elegance of Distribution</vt:lpstr>
      <vt:lpstr>Kinda Useful</vt:lpstr>
      <vt:lpstr>Running A Storage Thing</vt:lpstr>
      <vt:lpstr>Running A Storage Service</vt:lpstr>
      <vt:lpstr>Registries &amp; Reference Types</vt:lpstr>
      <vt:lpstr>Artifact: Reference Type Principals</vt:lpstr>
      <vt:lpstr>YASS</vt:lpstr>
      <vt:lpstr>Registries &amp; Reference Types</vt:lpstr>
      <vt:lpstr>Artifact: Reference Type Principals</vt:lpstr>
      <vt:lpstr>Promoting Artifacts</vt:lpstr>
      <vt:lpstr>Location Independence</vt:lpstr>
      <vt:lpstr>Demo</vt:lpstr>
      <vt:lpstr>Adding Context To Signatures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Lasker</dc:creator>
  <cp:lastModifiedBy>Steve Lasker</cp:lastModifiedBy>
  <cp:revision>31</cp:revision>
  <dcterms:created xsi:type="dcterms:W3CDTF">2019-07-29T21:37:05Z</dcterms:created>
  <dcterms:modified xsi:type="dcterms:W3CDTF">2022-05-13T22:54:46Z</dcterms:modified>
</cp:coreProperties>
</file>